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5"/>
  </p:notesMasterIdLst>
  <p:sldIdLst>
    <p:sldId id="256" r:id="rId2"/>
    <p:sldId id="258" r:id="rId3"/>
    <p:sldId id="257" r:id="rId4"/>
    <p:sldId id="259" r:id="rId5"/>
    <p:sldId id="268" r:id="rId6"/>
    <p:sldId id="260" r:id="rId7"/>
    <p:sldId id="261" r:id="rId8"/>
    <p:sldId id="262" r:id="rId9"/>
    <p:sldId id="263" r:id="rId10"/>
    <p:sldId id="264" r:id="rId11"/>
    <p:sldId id="265" r:id="rId12"/>
    <p:sldId id="292" r:id="rId13"/>
    <p:sldId id="266" r:id="rId14"/>
    <p:sldId id="293" r:id="rId15"/>
    <p:sldId id="294" r:id="rId16"/>
    <p:sldId id="295" r:id="rId17"/>
    <p:sldId id="300" r:id="rId18"/>
    <p:sldId id="296" r:id="rId19"/>
    <p:sldId id="270" r:id="rId20"/>
    <p:sldId id="271" r:id="rId21"/>
    <p:sldId id="298" r:id="rId22"/>
    <p:sldId id="297"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64F50-50DE-4D09-A9A5-C118054B82BE}" type="datetimeFigureOut">
              <a:rPr lang="en-US" smtClean="0"/>
              <a:t>3/13/2015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520E6-492C-4A92-A307-FAE59331E193}" type="slidenum">
              <a:rPr lang="en-US" smtClean="0"/>
              <a:t>‹#›</a:t>
            </a:fld>
            <a:endParaRPr lang="en-US"/>
          </a:p>
        </p:txBody>
      </p:sp>
    </p:spTree>
    <p:extLst>
      <p:ext uri="{BB962C8B-B14F-4D97-AF65-F5344CB8AC3E}">
        <p14:creationId xmlns:p14="http://schemas.microsoft.com/office/powerpoint/2010/main" val="2315141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0520E6-492C-4A92-A307-FAE59331E193}" type="slidenum">
              <a:rPr lang="en-US" smtClean="0"/>
              <a:t>1</a:t>
            </a:fld>
            <a:endParaRPr lang="en-US"/>
          </a:p>
        </p:txBody>
      </p:sp>
    </p:spTree>
    <p:extLst>
      <p:ext uri="{BB962C8B-B14F-4D97-AF65-F5344CB8AC3E}">
        <p14:creationId xmlns:p14="http://schemas.microsoft.com/office/powerpoint/2010/main" val="329851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0520E6-492C-4A92-A307-FAE59331E193}" type="slidenum">
              <a:rPr lang="en-US" smtClean="0"/>
              <a:t>5</a:t>
            </a:fld>
            <a:endParaRPr lang="en-US"/>
          </a:p>
        </p:txBody>
      </p:sp>
    </p:spTree>
    <p:extLst>
      <p:ext uri="{BB962C8B-B14F-4D97-AF65-F5344CB8AC3E}">
        <p14:creationId xmlns:p14="http://schemas.microsoft.com/office/powerpoint/2010/main" val="301737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0520E6-492C-4A92-A307-FAE59331E193}" type="slidenum">
              <a:rPr lang="en-US" smtClean="0"/>
              <a:t>7</a:t>
            </a:fld>
            <a:endParaRPr lang="en-US"/>
          </a:p>
        </p:txBody>
      </p:sp>
    </p:spTree>
    <p:extLst>
      <p:ext uri="{BB962C8B-B14F-4D97-AF65-F5344CB8AC3E}">
        <p14:creationId xmlns:p14="http://schemas.microsoft.com/office/powerpoint/2010/main" val="233138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0520E6-492C-4A92-A307-FAE59331E193}" type="slidenum">
              <a:rPr lang="en-US" smtClean="0"/>
              <a:t>12</a:t>
            </a:fld>
            <a:endParaRPr lang="en-US"/>
          </a:p>
        </p:txBody>
      </p:sp>
    </p:spTree>
    <p:extLst>
      <p:ext uri="{BB962C8B-B14F-4D97-AF65-F5344CB8AC3E}">
        <p14:creationId xmlns:p14="http://schemas.microsoft.com/office/powerpoint/2010/main" val="213206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96142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92A7C-9F12-4224-AC56-142724846A73}"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3270077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1463233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53973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658984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3136836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048505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119621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8113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019343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4076655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092A7C-9F12-4224-AC56-142724846A73}"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457522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092A7C-9F12-4224-AC56-142724846A73}" type="datetimeFigureOut">
              <a:rPr lang="en-US" smtClean="0"/>
              <a:t>3/13/2015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176139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307930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1377063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4092A7C-9F12-4224-AC56-142724846A73}" type="datetimeFigureOut">
              <a:rPr lang="en-US" smtClean="0"/>
              <a:t>3/13/2015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384867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92A7C-9F12-4224-AC56-142724846A73}" type="datetimeFigureOut">
              <a:rPr lang="en-US" smtClean="0"/>
              <a:t>3/13/2015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28C17-D0D5-4DCA-83C4-33BA474BA3A5}" type="slidenum">
              <a:rPr lang="en-US" smtClean="0"/>
              <a:t>‹#›</a:t>
            </a:fld>
            <a:endParaRPr lang="en-US"/>
          </a:p>
        </p:txBody>
      </p:sp>
    </p:spTree>
    <p:extLst>
      <p:ext uri="{BB962C8B-B14F-4D97-AF65-F5344CB8AC3E}">
        <p14:creationId xmlns:p14="http://schemas.microsoft.com/office/powerpoint/2010/main" val="202593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092A7C-9F12-4224-AC56-142724846A73}" type="datetimeFigureOut">
              <a:rPr lang="en-US" smtClean="0"/>
              <a:t>3/13/2015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F628C17-D0D5-4DCA-83C4-33BA474BA3A5}" type="slidenum">
              <a:rPr lang="en-US" smtClean="0"/>
              <a:t>‹#›</a:t>
            </a:fld>
            <a:endParaRPr lang="en-US"/>
          </a:p>
        </p:txBody>
      </p:sp>
    </p:spTree>
    <p:extLst>
      <p:ext uri="{BB962C8B-B14F-4D97-AF65-F5344CB8AC3E}">
        <p14:creationId xmlns:p14="http://schemas.microsoft.com/office/powerpoint/2010/main" val="325013510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en.wikipedia.org/wiki/Usage_share_of_operating_system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2368296" y="2743200"/>
            <a:ext cx="7691881" cy="1169551"/>
          </a:xfrm>
          <a:prstGeom prst="rect">
            <a:avLst/>
          </a:prstGeom>
          <a:noFill/>
        </p:spPr>
        <p:txBody>
          <a:bodyPr wrap="square" rtlCol="0">
            <a:spAutoFit/>
          </a:bodyPr>
          <a:lstStyle/>
          <a:p>
            <a:pPr algn="ctr"/>
            <a:r>
              <a:rPr lang="en-US" sz="3500" b="1" dirty="0" smtClean="0">
                <a:solidFill>
                  <a:schemeClr val="bg1"/>
                </a:solidFill>
                <a:latin typeface="+mj-lt"/>
              </a:rPr>
              <a:t>Annual statistical a</a:t>
            </a:r>
            <a:r>
              <a:rPr lang="en-US" sz="3500" b="1" dirty="0" smtClean="0">
                <a:solidFill>
                  <a:schemeClr val="bg1"/>
                </a:solidFill>
              </a:rPr>
              <a:t>nalysis </a:t>
            </a:r>
            <a:r>
              <a:rPr lang="en-US" sz="3500" b="1" dirty="0" smtClean="0">
                <a:solidFill>
                  <a:schemeClr val="bg1"/>
                </a:solidFill>
                <a:latin typeface="+mj-lt"/>
              </a:rPr>
              <a:t>and </a:t>
            </a:r>
            <a:r>
              <a:rPr lang="en-US" sz="3500" b="1" dirty="0">
                <a:solidFill>
                  <a:schemeClr val="bg1"/>
                </a:solidFill>
                <a:latin typeface="+mj-lt"/>
              </a:rPr>
              <a:t>m</a:t>
            </a:r>
            <a:r>
              <a:rPr lang="en-US" sz="3500" b="1" dirty="0" smtClean="0">
                <a:solidFill>
                  <a:schemeClr val="bg1"/>
                </a:solidFill>
              </a:rPr>
              <a:t>odelling r</a:t>
            </a:r>
            <a:r>
              <a:rPr lang="en-US" sz="3500" b="1" dirty="0" smtClean="0">
                <a:solidFill>
                  <a:schemeClr val="bg1"/>
                </a:solidFill>
                <a:latin typeface="+mj-lt"/>
              </a:rPr>
              <a:t>esults</a:t>
            </a:r>
            <a:endParaRPr lang="en-US" sz="3500" b="1" dirty="0">
              <a:solidFill>
                <a:schemeClr val="bg1"/>
              </a:solidFill>
              <a:latin typeface="+mj-lt"/>
            </a:endParaRPr>
          </a:p>
        </p:txBody>
      </p:sp>
      <p:sp>
        <p:nvSpPr>
          <p:cNvPr id="9" name="TextBox 8"/>
          <p:cNvSpPr txBox="1"/>
          <p:nvPr/>
        </p:nvSpPr>
        <p:spPr>
          <a:xfrm>
            <a:off x="8616696" y="5852160"/>
            <a:ext cx="3511296" cy="923330"/>
          </a:xfrm>
          <a:prstGeom prst="rect">
            <a:avLst/>
          </a:prstGeom>
          <a:noFill/>
        </p:spPr>
        <p:txBody>
          <a:bodyPr wrap="square" rtlCol="0">
            <a:spAutoFit/>
          </a:bodyPr>
          <a:lstStyle/>
          <a:p>
            <a:r>
              <a:rPr lang="en-US" b="1" dirty="0" smtClean="0">
                <a:solidFill>
                  <a:schemeClr val="bg1"/>
                </a:solidFill>
              </a:rPr>
              <a:t>Prepared by:</a:t>
            </a:r>
          </a:p>
          <a:p>
            <a:r>
              <a:rPr lang="en-US" dirty="0" smtClean="0">
                <a:solidFill>
                  <a:schemeClr val="bg1"/>
                </a:solidFill>
              </a:rPr>
              <a:t>Krishnakanth Panakarajupally</a:t>
            </a:r>
          </a:p>
          <a:p>
            <a:r>
              <a:rPr lang="en-US" dirty="0" smtClean="0">
                <a:solidFill>
                  <a:schemeClr val="bg1"/>
                </a:solidFill>
              </a:rPr>
              <a:t>krishnakanth.590@gmail.com</a:t>
            </a:r>
          </a:p>
        </p:txBody>
      </p:sp>
    </p:spTree>
    <p:extLst>
      <p:ext uri="{BB962C8B-B14F-4D97-AF65-F5344CB8AC3E}">
        <p14:creationId xmlns:p14="http://schemas.microsoft.com/office/powerpoint/2010/main" val="3482828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Bar Plot:</a:t>
            </a:r>
          </a:p>
        </p:txBody>
      </p:sp>
      <p:sp>
        <p:nvSpPr>
          <p:cNvPr id="3" name="TextBox 2"/>
          <p:cNvSpPr txBox="1"/>
          <p:nvPr/>
        </p:nvSpPr>
        <p:spPr>
          <a:xfrm>
            <a:off x="7960009" y="1245983"/>
            <a:ext cx="3924300" cy="524220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500" dirty="0" smtClean="0"/>
              <a:t>18.23% of the total orders were generated in the month of December. </a:t>
            </a:r>
          </a:p>
          <a:p>
            <a:pPr marL="285750" indent="-285750">
              <a:lnSpc>
                <a:spcPct val="150000"/>
              </a:lnSpc>
              <a:buFont typeface="Wingdings" panose="05000000000000000000" pitchFamily="2" charset="2"/>
              <a:buChar char="Ø"/>
            </a:pPr>
            <a:r>
              <a:rPr lang="en-US" sz="1500" dirty="0" smtClean="0"/>
              <a:t>The percentage of orders from returning customers is greater than percentage of orders from new customers in every month. </a:t>
            </a:r>
          </a:p>
          <a:p>
            <a:pPr marL="285750" indent="-285750">
              <a:lnSpc>
                <a:spcPct val="150000"/>
              </a:lnSpc>
              <a:buFont typeface="Wingdings" panose="05000000000000000000" pitchFamily="2" charset="2"/>
              <a:buChar char="Ø"/>
            </a:pPr>
            <a:r>
              <a:rPr lang="en-US" sz="1500" dirty="0" smtClean="0"/>
              <a:t>Least number of orders were recorded in the month of July.</a:t>
            </a:r>
            <a:endParaRPr lang="en-US" sz="1500" dirty="0"/>
          </a:p>
          <a:p>
            <a:pPr marL="285750" indent="-285750">
              <a:lnSpc>
                <a:spcPct val="150000"/>
              </a:lnSpc>
              <a:buFont typeface="Wingdings" panose="05000000000000000000" pitchFamily="2" charset="2"/>
              <a:buChar char="Ø"/>
            </a:pPr>
            <a:r>
              <a:rPr lang="en-US" sz="1500" dirty="0" smtClean="0"/>
              <a:t>Orders in some of the months can be increased by offering discounts on days such as Independence Day (July), Labor Day (September), Halloween (October), Thanks Giving day (November) etc.</a:t>
            </a:r>
          </a:p>
        </p:txBody>
      </p:sp>
      <p:sp>
        <p:nvSpPr>
          <p:cNvPr id="7" name="TextBox 6"/>
          <p:cNvSpPr txBox="1"/>
          <p:nvPr/>
        </p:nvSpPr>
        <p:spPr>
          <a:xfrm>
            <a:off x="170623" y="749808"/>
            <a:ext cx="7556057" cy="400110"/>
          </a:xfrm>
          <a:prstGeom prst="rect">
            <a:avLst/>
          </a:prstGeom>
          <a:noFill/>
        </p:spPr>
        <p:txBody>
          <a:bodyPr wrap="square" rtlCol="0">
            <a:spAutoFit/>
          </a:bodyPr>
          <a:lstStyle/>
          <a:p>
            <a:r>
              <a:rPr lang="en-US" sz="2000" dirty="0" smtClean="0"/>
              <a:t>Distribution of orders by Month:</a:t>
            </a:r>
            <a:endParaRPr lang="en-US" sz="2000" dirty="0"/>
          </a:p>
        </p:txBody>
      </p:sp>
      <p:pic>
        <p:nvPicPr>
          <p:cNvPr id="8" name="Picture 7"/>
          <p:cNvPicPr>
            <a:picLocks noChangeAspect="1"/>
          </p:cNvPicPr>
          <p:nvPr/>
        </p:nvPicPr>
        <p:blipFill>
          <a:blip r:embed="rId2"/>
          <a:stretch>
            <a:fillRect/>
          </a:stretch>
        </p:blipFill>
        <p:spPr>
          <a:xfrm>
            <a:off x="270510" y="1195638"/>
            <a:ext cx="7511034" cy="5351240"/>
          </a:xfrm>
          <a:prstGeom prst="rect">
            <a:avLst/>
          </a:prstGeom>
        </p:spPr>
      </p:pic>
    </p:spTree>
    <p:extLst>
      <p:ext uri="{BB962C8B-B14F-4D97-AF65-F5344CB8AC3E}">
        <p14:creationId xmlns:p14="http://schemas.microsoft.com/office/powerpoint/2010/main" val="894674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5352" y="828818"/>
            <a:ext cx="5776117" cy="5760050"/>
          </a:xfrm>
          <a:prstGeom prst="rect">
            <a:avLst/>
          </a:prstGeom>
        </p:spPr>
      </p:pic>
      <p:sp>
        <p:nvSpPr>
          <p:cNvPr id="3"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Bar Plot:</a:t>
            </a:r>
          </a:p>
        </p:txBody>
      </p:sp>
      <p:sp>
        <p:nvSpPr>
          <p:cNvPr id="4" name="TextBox 3"/>
          <p:cNvSpPr txBox="1"/>
          <p:nvPr/>
        </p:nvSpPr>
        <p:spPr>
          <a:xfrm>
            <a:off x="202165" y="828818"/>
            <a:ext cx="5778011" cy="563231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500" dirty="0" smtClean="0"/>
              <a:t>Predominant number of orders (89.23%) were from the site Acme. </a:t>
            </a:r>
          </a:p>
          <a:p>
            <a:pPr marL="285750" indent="-285750">
              <a:lnSpc>
                <a:spcPct val="150000"/>
              </a:lnSpc>
              <a:buFont typeface="Wingdings" panose="05000000000000000000" pitchFamily="2" charset="2"/>
              <a:buChar char="Ø"/>
            </a:pPr>
            <a:r>
              <a:rPr lang="en-US" sz="1500" dirty="0" smtClean="0"/>
              <a:t>Pinnacle and Botly generated least percentage of orders, with 0.49% and 0.63% respectively.</a:t>
            </a:r>
          </a:p>
          <a:p>
            <a:pPr marL="285750" indent="-285750">
              <a:lnSpc>
                <a:spcPct val="150000"/>
              </a:lnSpc>
              <a:buFont typeface="Wingdings" panose="05000000000000000000" pitchFamily="2" charset="2"/>
              <a:buChar char="Ø"/>
            </a:pPr>
            <a:r>
              <a:rPr lang="en-US" sz="1500" dirty="0" smtClean="0"/>
              <a:t>From the frequency distribution table, it was observed that 41.99 customers are from Acme,</a:t>
            </a:r>
            <a:r>
              <a:rPr lang="en-US" sz="1500" dirty="0"/>
              <a:t> 22.64% from </a:t>
            </a:r>
            <a:r>
              <a:rPr lang="en-US" sz="1500" dirty="0" smtClean="0"/>
              <a:t>Sortly, 19.87% from Pinnacle, 5.17% from each of Botly, Tabular, Widgetry.</a:t>
            </a:r>
          </a:p>
          <a:p>
            <a:pPr marL="285750" indent="-285750">
              <a:lnSpc>
                <a:spcPct val="150000"/>
              </a:lnSpc>
              <a:buFont typeface="Wingdings" panose="05000000000000000000" pitchFamily="2" charset="2"/>
              <a:buChar char="Ø"/>
            </a:pPr>
            <a:r>
              <a:rPr lang="en-US" sz="1500" dirty="0" smtClean="0"/>
              <a:t>But, the percentage of orders are not analogous with the percentage of customers for each site. </a:t>
            </a:r>
          </a:p>
          <a:p>
            <a:pPr marL="285750" indent="-285750">
              <a:lnSpc>
                <a:spcPct val="150000"/>
              </a:lnSpc>
              <a:buFont typeface="Wingdings" panose="05000000000000000000" pitchFamily="2" charset="2"/>
              <a:buChar char="Ø"/>
            </a:pPr>
            <a:r>
              <a:rPr lang="en-US" sz="1500" dirty="0"/>
              <a:t>From the data, it is evident that most of the orders </a:t>
            </a:r>
            <a:r>
              <a:rPr lang="en-US" sz="1500" dirty="0" smtClean="0"/>
              <a:t>were from </a:t>
            </a:r>
            <a:r>
              <a:rPr lang="en-US" sz="1500" dirty="0"/>
              <a:t>returning </a:t>
            </a:r>
            <a:r>
              <a:rPr lang="en-US" sz="1500" dirty="0" smtClean="0"/>
              <a:t>customers, which implies that </a:t>
            </a:r>
            <a:r>
              <a:rPr lang="en-US" sz="1500" dirty="0"/>
              <a:t>once a customer is always a customer. </a:t>
            </a:r>
            <a:endParaRPr lang="en-US" sz="1500" dirty="0" smtClean="0"/>
          </a:p>
          <a:p>
            <a:pPr marL="285750" indent="-285750">
              <a:lnSpc>
                <a:spcPct val="150000"/>
              </a:lnSpc>
              <a:buFont typeface="Wingdings" panose="05000000000000000000" pitchFamily="2" charset="2"/>
              <a:buChar char="Ø"/>
            </a:pPr>
            <a:r>
              <a:rPr lang="en-US" sz="1500" dirty="0" smtClean="0"/>
              <a:t>Promotional offers to new customers might help in attracting them and new customers might potentially become returning customers. </a:t>
            </a:r>
            <a:endParaRPr lang="en-US" sz="1500" dirty="0"/>
          </a:p>
        </p:txBody>
      </p:sp>
      <p:sp>
        <p:nvSpPr>
          <p:cNvPr id="5" name="TextBox 4"/>
          <p:cNvSpPr txBox="1"/>
          <p:nvPr/>
        </p:nvSpPr>
        <p:spPr>
          <a:xfrm>
            <a:off x="7252560" y="431660"/>
            <a:ext cx="4084136" cy="400110"/>
          </a:xfrm>
          <a:prstGeom prst="rect">
            <a:avLst/>
          </a:prstGeom>
          <a:noFill/>
        </p:spPr>
        <p:txBody>
          <a:bodyPr wrap="square" rtlCol="0">
            <a:spAutoFit/>
          </a:bodyPr>
          <a:lstStyle/>
          <a:p>
            <a:r>
              <a:rPr lang="en-US" sz="2000" b="1" dirty="0" smtClean="0"/>
              <a:t>Distribution of orders by Site:</a:t>
            </a:r>
            <a:endParaRPr lang="en-US" sz="2000" b="1" dirty="0"/>
          </a:p>
        </p:txBody>
      </p:sp>
    </p:spTree>
    <p:extLst>
      <p:ext uri="{BB962C8B-B14F-4D97-AF65-F5344CB8AC3E}">
        <p14:creationId xmlns:p14="http://schemas.microsoft.com/office/powerpoint/2010/main" val="3174293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76671" y="813077"/>
            <a:ext cx="6382513" cy="4666925"/>
          </a:xfrm>
          <a:prstGeom prst="rect">
            <a:avLst/>
          </a:prstGeom>
        </p:spPr>
      </p:pic>
      <p:sp>
        <p:nvSpPr>
          <p:cNvPr id="3"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Bar Plot:</a:t>
            </a:r>
          </a:p>
        </p:txBody>
      </p:sp>
      <p:sp>
        <p:nvSpPr>
          <p:cNvPr id="4" name="TextBox 3"/>
          <p:cNvSpPr txBox="1"/>
          <p:nvPr/>
        </p:nvSpPr>
        <p:spPr>
          <a:xfrm>
            <a:off x="202165" y="662562"/>
            <a:ext cx="4525283" cy="28879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500" dirty="0" smtClean="0"/>
              <a:t>Highest percentage of orders were made from Windows (48.66) platform, followed by MacOSX(23.05%) and iOS (19.65%).</a:t>
            </a:r>
          </a:p>
          <a:p>
            <a:pPr marL="285750" indent="-285750">
              <a:lnSpc>
                <a:spcPct val="150000"/>
              </a:lnSpc>
              <a:spcAft>
                <a:spcPts val="150"/>
              </a:spcAft>
              <a:buFont typeface="Wingdings" panose="05000000000000000000" pitchFamily="2" charset="2"/>
              <a:buChar char="Ø"/>
            </a:pPr>
            <a:r>
              <a:rPr lang="en-US" sz="1500" dirty="0" smtClean="0"/>
              <a:t>Least percentage of orders were from the platform BlackBerry.</a:t>
            </a:r>
          </a:p>
          <a:p>
            <a:pPr marL="285750" indent="-285750">
              <a:lnSpc>
                <a:spcPct val="150000"/>
              </a:lnSpc>
              <a:buFont typeface="Wingdings" panose="05000000000000000000" pitchFamily="2" charset="2"/>
              <a:buChar char="Ø"/>
            </a:pPr>
            <a:r>
              <a:rPr lang="en-US" sz="1500" dirty="0" smtClean="0"/>
              <a:t>According to </a:t>
            </a:r>
            <a:r>
              <a:rPr lang="en-US" sz="1500" dirty="0" smtClean="0">
                <a:hlinkClick r:id="rId4"/>
              </a:rPr>
              <a:t>Wikipedia</a:t>
            </a:r>
            <a:r>
              <a:rPr lang="en-US" sz="1500" dirty="0" smtClean="0"/>
              <a:t>, Android(</a:t>
            </a:r>
            <a:r>
              <a:rPr lang="en-US" sz="1500" dirty="0"/>
              <a:t>47.06</a:t>
            </a:r>
            <a:r>
              <a:rPr lang="en-US" sz="1500" dirty="0" smtClean="0"/>
              <a:t>%)  has highest mobile internet usage share, followed by iOS (43.86%). </a:t>
            </a:r>
            <a:endParaRPr lang="en-US" sz="1500" dirty="0"/>
          </a:p>
        </p:txBody>
      </p:sp>
      <p:sp>
        <p:nvSpPr>
          <p:cNvPr id="5" name="TextBox 4"/>
          <p:cNvSpPr txBox="1"/>
          <p:nvPr/>
        </p:nvSpPr>
        <p:spPr>
          <a:xfrm>
            <a:off x="6425447" y="367247"/>
            <a:ext cx="4350680" cy="400110"/>
          </a:xfrm>
          <a:prstGeom prst="rect">
            <a:avLst/>
          </a:prstGeom>
          <a:noFill/>
        </p:spPr>
        <p:txBody>
          <a:bodyPr wrap="square" rtlCol="0">
            <a:spAutoFit/>
          </a:bodyPr>
          <a:lstStyle/>
          <a:p>
            <a:r>
              <a:rPr lang="en-US" sz="2000" b="1" dirty="0" smtClean="0"/>
              <a:t>Distribution of orders by Platform:</a:t>
            </a:r>
            <a:endParaRPr lang="en-US" sz="2000" b="1" dirty="0"/>
          </a:p>
        </p:txBody>
      </p:sp>
      <p:pic>
        <p:nvPicPr>
          <p:cNvPr id="6" name="Picture 5"/>
          <p:cNvPicPr>
            <a:picLocks noChangeAspect="1"/>
          </p:cNvPicPr>
          <p:nvPr/>
        </p:nvPicPr>
        <p:blipFill>
          <a:blip r:embed="rId5"/>
          <a:stretch>
            <a:fillRect/>
          </a:stretch>
        </p:blipFill>
        <p:spPr>
          <a:xfrm>
            <a:off x="542375" y="3528836"/>
            <a:ext cx="4234903" cy="1995243"/>
          </a:xfrm>
          <a:prstGeom prst="rect">
            <a:avLst/>
          </a:prstGeom>
        </p:spPr>
      </p:pic>
      <p:sp>
        <p:nvSpPr>
          <p:cNvPr id="7" name="TextBox 6"/>
          <p:cNvSpPr txBox="1"/>
          <p:nvPr/>
        </p:nvSpPr>
        <p:spPr>
          <a:xfrm>
            <a:off x="152335" y="5568156"/>
            <a:ext cx="11567161" cy="1087221"/>
          </a:xfrm>
          <a:prstGeom prst="rect">
            <a:avLst/>
          </a:prstGeom>
          <a:noFill/>
        </p:spPr>
        <p:txBody>
          <a:bodyPr wrap="square" rtlCol="0">
            <a:spAutoFit/>
          </a:bodyPr>
          <a:lstStyle/>
          <a:p>
            <a:pPr marL="285750" indent="-285750">
              <a:lnSpc>
                <a:spcPct val="150000"/>
              </a:lnSpc>
              <a:spcAft>
                <a:spcPts val="150"/>
              </a:spcAft>
              <a:buFont typeface="Wingdings" panose="05000000000000000000" pitchFamily="2" charset="2"/>
              <a:buChar char="Ø"/>
            </a:pPr>
            <a:r>
              <a:rPr lang="en-US" sz="1500" dirty="0"/>
              <a:t>From </a:t>
            </a:r>
            <a:r>
              <a:rPr lang="en-US" sz="1500" dirty="0" smtClean="0"/>
              <a:t>the analysis</a:t>
            </a:r>
            <a:r>
              <a:rPr lang="en-US" sz="1500" dirty="0"/>
              <a:t>, it is observed that only 1.94% of the total orders were generated from Android platform, where as iOS has a share of 19.65%. </a:t>
            </a:r>
            <a:r>
              <a:rPr lang="en-US" sz="1500" dirty="0" smtClean="0"/>
              <a:t>Since Android has major share in internet usage, there </a:t>
            </a:r>
            <a:r>
              <a:rPr lang="en-US" sz="1500" dirty="0"/>
              <a:t>is a </a:t>
            </a:r>
            <a:r>
              <a:rPr lang="en-US" sz="1500" dirty="0" smtClean="0"/>
              <a:t>scope </a:t>
            </a:r>
            <a:r>
              <a:rPr lang="en-US" sz="1500" dirty="0"/>
              <a:t>for improving the number of orders from Android users, by offering special discounts to users </a:t>
            </a:r>
            <a:r>
              <a:rPr lang="en-US" sz="1500" dirty="0" smtClean="0"/>
              <a:t>ordering </a:t>
            </a:r>
            <a:r>
              <a:rPr lang="en-US" sz="1500" dirty="0"/>
              <a:t>from </a:t>
            </a:r>
            <a:r>
              <a:rPr lang="en-US" sz="1500" dirty="0" smtClean="0"/>
              <a:t>Android platform.</a:t>
            </a:r>
            <a:endParaRPr lang="en-US" sz="1500" dirty="0"/>
          </a:p>
        </p:txBody>
      </p:sp>
    </p:spTree>
    <p:extLst>
      <p:ext uri="{BB962C8B-B14F-4D97-AF65-F5344CB8AC3E}">
        <p14:creationId xmlns:p14="http://schemas.microsoft.com/office/powerpoint/2010/main" val="1277178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Bar Plot:</a:t>
            </a:r>
          </a:p>
        </p:txBody>
      </p:sp>
      <p:sp>
        <p:nvSpPr>
          <p:cNvPr id="4" name="TextBox 3"/>
          <p:cNvSpPr txBox="1"/>
          <p:nvPr/>
        </p:nvSpPr>
        <p:spPr>
          <a:xfrm>
            <a:off x="247885" y="1331848"/>
            <a:ext cx="3135395" cy="493981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500" dirty="0" smtClean="0"/>
              <a:t>From visual analysis, it can be observed that in most of the moths, highest number of orders were on Monday.</a:t>
            </a:r>
          </a:p>
          <a:p>
            <a:pPr marL="285750" indent="-285750">
              <a:lnSpc>
                <a:spcPct val="150000"/>
              </a:lnSpc>
              <a:buFont typeface="Wingdings" panose="05000000000000000000" pitchFamily="2" charset="2"/>
              <a:buChar char="Ø"/>
            </a:pPr>
            <a:r>
              <a:rPr lang="en-US" sz="1500" dirty="0" smtClean="0"/>
              <a:t>The number of orders then kept on decreasing as the week progressed. </a:t>
            </a:r>
          </a:p>
          <a:p>
            <a:pPr marL="285750" indent="-285750">
              <a:lnSpc>
                <a:spcPct val="150000"/>
              </a:lnSpc>
              <a:buFont typeface="Wingdings" panose="05000000000000000000" pitchFamily="2" charset="2"/>
              <a:buChar char="Ø"/>
            </a:pPr>
            <a:r>
              <a:rPr lang="en-US" sz="1500" dirty="0" smtClean="0"/>
              <a:t>The least number of orders were observed on Saturdays</a:t>
            </a:r>
          </a:p>
          <a:p>
            <a:pPr marL="285750" indent="-285750">
              <a:lnSpc>
                <a:spcPct val="150000"/>
              </a:lnSpc>
              <a:buFont typeface="Wingdings" panose="05000000000000000000" pitchFamily="2" charset="2"/>
              <a:buChar char="Ø"/>
            </a:pPr>
            <a:r>
              <a:rPr lang="en-US" sz="1500" dirty="0" smtClean="0"/>
              <a:t>ANOVA test will be performed on this data to determine if the observed difference is statistically significant.</a:t>
            </a:r>
            <a:endParaRPr lang="en-US" sz="1500" dirty="0"/>
          </a:p>
        </p:txBody>
      </p:sp>
      <p:sp>
        <p:nvSpPr>
          <p:cNvPr id="5" name="TextBox 4"/>
          <p:cNvSpPr txBox="1"/>
          <p:nvPr/>
        </p:nvSpPr>
        <p:spPr>
          <a:xfrm>
            <a:off x="5703070" y="394468"/>
            <a:ext cx="4858249" cy="400110"/>
          </a:xfrm>
          <a:prstGeom prst="rect">
            <a:avLst/>
          </a:prstGeom>
          <a:noFill/>
        </p:spPr>
        <p:txBody>
          <a:bodyPr wrap="square" rtlCol="0">
            <a:spAutoFit/>
          </a:bodyPr>
          <a:lstStyle/>
          <a:p>
            <a:r>
              <a:rPr lang="en-US" sz="2000" b="1" dirty="0" smtClean="0"/>
              <a:t>Distribution of orders by Day of week:</a:t>
            </a:r>
            <a:endParaRPr lang="en-US" sz="2000" b="1" dirty="0"/>
          </a:p>
        </p:txBody>
      </p:sp>
      <p:pic>
        <p:nvPicPr>
          <p:cNvPr id="9" name="Picture 8"/>
          <p:cNvPicPr>
            <a:picLocks noChangeAspect="1"/>
          </p:cNvPicPr>
          <p:nvPr/>
        </p:nvPicPr>
        <p:blipFill>
          <a:blip r:embed="rId2"/>
          <a:stretch>
            <a:fillRect/>
          </a:stretch>
        </p:blipFill>
        <p:spPr>
          <a:xfrm>
            <a:off x="3821736" y="929512"/>
            <a:ext cx="8199733" cy="5654168"/>
          </a:xfrm>
          <a:prstGeom prst="rect">
            <a:avLst/>
          </a:prstGeom>
        </p:spPr>
      </p:pic>
    </p:spTree>
    <p:extLst>
      <p:ext uri="{BB962C8B-B14F-4D97-AF65-F5344CB8AC3E}">
        <p14:creationId xmlns:p14="http://schemas.microsoft.com/office/powerpoint/2010/main" val="4225460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52335" y="141822"/>
            <a:ext cx="6171505"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Analysis of Variance (ANOVA):</a:t>
            </a:r>
          </a:p>
        </p:txBody>
      </p:sp>
      <p:sp>
        <p:nvSpPr>
          <p:cNvPr id="5" name="TextBox 4"/>
          <p:cNvSpPr txBox="1"/>
          <p:nvPr/>
        </p:nvSpPr>
        <p:spPr>
          <a:xfrm>
            <a:off x="6735831" y="247868"/>
            <a:ext cx="2389370" cy="400110"/>
          </a:xfrm>
          <a:prstGeom prst="rect">
            <a:avLst/>
          </a:prstGeom>
          <a:noFill/>
        </p:spPr>
        <p:txBody>
          <a:bodyPr wrap="square" rtlCol="0">
            <a:spAutoFit/>
          </a:bodyPr>
          <a:lstStyle/>
          <a:p>
            <a:r>
              <a:rPr lang="en-US" sz="2000" b="1" dirty="0" smtClean="0"/>
              <a:t>Orders vs Site</a:t>
            </a:r>
            <a:endParaRPr lang="en-US" sz="2000" b="1" dirty="0"/>
          </a:p>
        </p:txBody>
      </p:sp>
      <p:sp>
        <p:nvSpPr>
          <p:cNvPr id="6" name="TextBox 5"/>
          <p:cNvSpPr txBox="1"/>
          <p:nvPr/>
        </p:nvSpPr>
        <p:spPr>
          <a:xfrm>
            <a:off x="9336025" y="247868"/>
            <a:ext cx="2478286" cy="400110"/>
          </a:xfrm>
          <a:prstGeom prst="rect">
            <a:avLst/>
          </a:prstGeom>
          <a:noFill/>
        </p:spPr>
        <p:txBody>
          <a:bodyPr wrap="square" rtlCol="0">
            <a:spAutoFit/>
          </a:bodyPr>
          <a:lstStyle/>
          <a:p>
            <a:r>
              <a:rPr lang="en-US" sz="2000" b="1" dirty="0" smtClean="0"/>
              <a:t>Orders vs Platform</a:t>
            </a:r>
            <a:endParaRPr lang="en-US" sz="2000" b="1" dirty="0"/>
          </a:p>
        </p:txBody>
      </p:sp>
      <p:sp>
        <p:nvSpPr>
          <p:cNvPr id="8" name="TextBox 7"/>
          <p:cNvSpPr txBox="1"/>
          <p:nvPr/>
        </p:nvSpPr>
        <p:spPr>
          <a:xfrm>
            <a:off x="214787" y="865876"/>
            <a:ext cx="5791265" cy="3493264"/>
          </a:xfrm>
          <a:prstGeom prst="rect">
            <a:avLst/>
          </a:prstGeom>
          <a:noFill/>
        </p:spPr>
        <p:txBody>
          <a:bodyPr wrap="square" rtlCol="0">
            <a:spAutoFit/>
          </a:bodyPr>
          <a:lstStyle/>
          <a:p>
            <a:pPr marL="342900" indent="-342900">
              <a:spcAft>
                <a:spcPts val="150"/>
              </a:spcAft>
              <a:buFont typeface="Wingdings" panose="05000000000000000000" pitchFamily="2" charset="2"/>
              <a:buChar char="Ø"/>
            </a:pPr>
            <a:r>
              <a:rPr lang="en-US" dirty="0" smtClean="0"/>
              <a:t>Determined SNK grouping value for each value of categorical variable.</a:t>
            </a:r>
          </a:p>
          <a:p>
            <a:pPr marL="342900" indent="-342900">
              <a:spcAft>
                <a:spcPts val="150"/>
              </a:spcAft>
              <a:buFont typeface="Wingdings" panose="05000000000000000000" pitchFamily="2" charset="2"/>
              <a:buChar char="Ø"/>
            </a:pPr>
            <a:r>
              <a:rPr lang="en-US" dirty="0" smtClean="0"/>
              <a:t>Values with different SNK grouping value are significantly different.</a:t>
            </a:r>
          </a:p>
          <a:p>
            <a:pPr marL="342900" indent="-342900">
              <a:spcAft>
                <a:spcPts val="150"/>
              </a:spcAft>
              <a:buFont typeface="Wingdings" panose="05000000000000000000" pitchFamily="2" charset="2"/>
              <a:buChar char="Ø"/>
            </a:pPr>
            <a:r>
              <a:rPr lang="en-US" dirty="0" smtClean="0"/>
              <a:t>For variable Site, Acme has grouping value of A, Widgetry and Tabular has B and others have C. </a:t>
            </a:r>
          </a:p>
          <a:p>
            <a:pPr marL="342900" indent="-342900">
              <a:spcAft>
                <a:spcPts val="150"/>
              </a:spcAft>
              <a:buFont typeface="Wingdings" panose="05000000000000000000" pitchFamily="2" charset="2"/>
              <a:buChar char="Ø"/>
            </a:pPr>
            <a:r>
              <a:rPr lang="en-US" dirty="0" smtClean="0"/>
              <a:t>Hence, we conclude that the number of orders from Acme are significantly different from number of orders from Widgetry and Tabular, which are significantly different from Botly, Sortly and Pinnacle. </a:t>
            </a:r>
          </a:p>
        </p:txBody>
      </p:sp>
      <p:pic>
        <p:nvPicPr>
          <p:cNvPr id="11" name="Picture 10"/>
          <p:cNvPicPr>
            <a:picLocks noChangeAspect="1"/>
          </p:cNvPicPr>
          <p:nvPr/>
        </p:nvPicPr>
        <p:blipFill>
          <a:blip r:embed="rId2"/>
          <a:stretch>
            <a:fillRect/>
          </a:stretch>
        </p:blipFill>
        <p:spPr>
          <a:xfrm>
            <a:off x="6323840" y="651496"/>
            <a:ext cx="2793535" cy="3548310"/>
          </a:xfrm>
          <a:prstGeom prst="rect">
            <a:avLst/>
          </a:prstGeom>
        </p:spPr>
      </p:pic>
      <p:pic>
        <p:nvPicPr>
          <p:cNvPr id="12" name="Picture 11"/>
          <p:cNvPicPr>
            <a:picLocks noChangeAspect="1"/>
          </p:cNvPicPr>
          <p:nvPr/>
        </p:nvPicPr>
        <p:blipFill>
          <a:blip r:embed="rId3"/>
          <a:stretch>
            <a:fillRect/>
          </a:stretch>
        </p:blipFill>
        <p:spPr>
          <a:xfrm>
            <a:off x="9307464" y="651495"/>
            <a:ext cx="2525134" cy="5959617"/>
          </a:xfrm>
          <a:prstGeom prst="rect">
            <a:avLst/>
          </a:prstGeom>
        </p:spPr>
      </p:pic>
      <p:sp>
        <p:nvSpPr>
          <p:cNvPr id="13" name="TextBox 12"/>
          <p:cNvSpPr txBox="1"/>
          <p:nvPr/>
        </p:nvSpPr>
        <p:spPr>
          <a:xfrm>
            <a:off x="214787" y="4477756"/>
            <a:ext cx="8284464" cy="1805623"/>
          </a:xfrm>
          <a:prstGeom prst="rect">
            <a:avLst/>
          </a:prstGeom>
          <a:noFill/>
        </p:spPr>
        <p:txBody>
          <a:bodyPr wrap="square" rtlCol="0">
            <a:spAutoFit/>
          </a:bodyPr>
          <a:lstStyle/>
          <a:p>
            <a:pPr marL="285750" indent="-285750">
              <a:spcAft>
                <a:spcPts val="150"/>
              </a:spcAft>
              <a:buFont typeface="Wingdings" panose="05000000000000000000" pitchFamily="2" charset="2"/>
              <a:buChar char="Ø"/>
            </a:pPr>
            <a:r>
              <a:rPr lang="en-US" dirty="0"/>
              <a:t>For variable Platform, Windows is grouped separately, denoting that number of orders </a:t>
            </a:r>
            <a:r>
              <a:rPr lang="en-US" dirty="0" smtClean="0"/>
              <a:t>from </a:t>
            </a:r>
            <a:r>
              <a:rPr lang="en-US" dirty="0"/>
              <a:t>Windows platform are significantly different from </a:t>
            </a:r>
            <a:r>
              <a:rPr lang="en-US" dirty="0" smtClean="0"/>
              <a:t>orders from other platforms. </a:t>
            </a:r>
          </a:p>
          <a:p>
            <a:pPr marL="285750" indent="-285750">
              <a:spcAft>
                <a:spcPts val="150"/>
              </a:spcAft>
              <a:buFont typeface="Wingdings" panose="05000000000000000000" pitchFamily="2" charset="2"/>
              <a:buChar char="Ø"/>
            </a:pPr>
            <a:r>
              <a:rPr lang="en-US" dirty="0" smtClean="0"/>
              <a:t>The mean number of orders for platform can also be noted in the table. </a:t>
            </a:r>
            <a:endParaRPr lang="en-US" dirty="0"/>
          </a:p>
          <a:p>
            <a:endParaRPr lang="en-US" dirty="0"/>
          </a:p>
        </p:txBody>
      </p:sp>
      <p:cxnSp>
        <p:nvCxnSpPr>
          <p:cNvPr id="9" name="Straight Arrow Connector 8"/>
          <p:cNvCxnSpPr/>
          <p:nvPr/>
        </p:nvCxnSpPr>
        <p:spPr>
          <a:xfrm flipH="1">
            <a:off x="7973294" y="4359140"/>
            <a:ext cx="1334170" cy="1671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H="1">
            <a:off x="5306206" y="1213762"/>
            <a:ext cx="1017634" cy="9119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73377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52335" y="141822"/>
            <a:ext cx="6171505"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Analysis of Variance (ANOVA):</a:t>
            </a:r>
          </a:p>
        </p:txBody>
      </p:sp>
      <p:sp>
        <p:nvSpPr>
          <p:cNvPr id="5" name="TextBox 4"/>
          <p:cNvSpPr txBox="1"/>
          <p:nvPr/>
        </p:nvSpPr>
        <p:spPr>
          <a:xfrm>
            <a:off x="545343" y="904143"/>
            <a:ext cx="2389370" cy="400110"/>
          </a:xfrm>
          <a:prstGeom prst="rect">
            <a:avLst/>
          </a:prstGeom>
          <a:noFill/>
        </p:spPr>
        <p:txBody>
          <a:bodyPr wrap="square" rtlCol="0">
            <a:spAutoFit/>
          </a:bodyPr>
          <a:lstStyle/>
          <a:p>
            <a:r>
              <a:rPr lang="en-US" sz="2000" b="1" dirty="0" smtClean="0"/>
              <a:t>Orders vs Month</a:t>
            </a:r>
            <a:endParaRPr lang="en-US" sz="2000" b="1" dirty="0"/>
          </a:p>
        </p:txBody>
      </p:sp>
      <p:sp>
        <p:nvSpPr>
          <p:cNvPr id="6" name="TextBox 5"/>
          <p:cNvSpPr txBox="1"/>
          <p:nvPr/>
        </p:nvSpPr>
        <p:spPr>
          <a:xfrm>
            <a:off x="8753212" y="904143"/>
            <a:ext cx="3237239" cy="400110"/>
          </a:xfrm>
          <a:prstGeom prst="rect">
            <a:avLst/>
          </a:prstGeom>
          <a:noFill/>
        </p:spPr>
        <p:txBody>
          <a:bodyPr wrap="square" rtlCol="0">
            <a:spAutoFit/>
          </a:bodyPr>
          <a:lstStyle/>
          <a:p>
            <a:r>
              <a:rPr lang="en-US" sz="2000" b="1" dirty="0" smtClean="0"/>
              <a:t>Orders vs Day of week</a:t>
            </a:r>
            <a:endParaRPr lang="en-US" sz="2000" b="1" dirty="0"/>
          </a:p>
        </p:txBody>
      </p:sp>
      <p:sp>
        <p:nvSpPr>
          <p:cNvPr id="13" name="TextBox 12"/>
          <p:cNvSpPr txBox="1"/>
          <p:nvPr/>
        </p:nvSpPr>
        <p:spPr>
          <a:xfrm>
            <a:off x="3158269" y="902711"/>
            <a:ext cx="5166360" cy="5907964"/>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For categorical variable Month, the number of orders in December are significantly different from the number of orders in other months. </a:t>
            </a:r>
          </a:p>
          <a:p>
            <a:pPr marL="285750" indent="-285750">
              <a:lnSpc>
                <a:spcPct val="150000"/>
              </a:lnSpc>
              <a:spcAft>
                <a:spcPts val="100"/>
              </a:spcAft>
              <a:buFont typeface="Wingdings" panose="05000000000000000000" pitchFamily="2" charset="2"/>
              <a:buChar char="Ø"/>
            </a:pPr>
            <a:r>
              <a:rPr lang="en-US" dirty="0" smtClean="0"/>
              <a:t>Number of orders in all others months are </a:t>
            </a:r>
            <a:r>
              <a:rPr lang="en-US" b="1" dirty="0" smtClean="0"/>
              <a:t>not </a:t>
            </a:r>
            <a:r>
              <a:rPr lang="en-US" dirty="0" smtClean="0"/>
              <a:t>significantly different. </a:t>
            </a:r>
          </a:p>
          <a:p>
            <a:pPr marL="285750" indent="-285750">
              <a:lnSpc>
                <a:spcPct val="150000"/>
              </a:lnSpc>
              <a:spcAft>
                <a:spcPts val="100"/>
              </a:spcAft>
              <a:buFont typeface="Wingdings" panose="05000000000000000000" pitchFamily="2" charset="2"/>
              <a:buChar char="Ø"/>
            </a:pPr>
            <a:r>
              <a:rPr lang="en-US" dirty="0" smtClean="0"/>
              <a:t>The result is inline with the visual analysis performed using Bar plots.</a:t>
            </a:r>
          </a:p>
          <a:p>
            <a:pPr marL="285750" indent="-285750">
              <a:lnSpc>
                <a:spcPct val="150000"/>
              </a:lnSpc>
              <a:spcAft>
                <a:spcPts val="100"/>
              </a:spcAft>
              <a:buFont typeface="Wingdings" panose="05000000000000000000" pitchFamily="2" charset="2"/>
              <a:buChar char="Ø"/>
            </a:pPr>
            <a:r>
              <a:rPr lang="en-US" dirty="0" smtClean="0"/>
              <a:t>The number of orders are not significantly different on any particular day of the week.</a:t>
            </a:r>
          </a:p>
          <a:p>
            <a:pPr marL="285750" indent="-285750">
              <a:lnSpc>
                <a:spcPct val="150000"/>
              </a:lnSpc>
              <a:spcAft>
                <a:spcPts val="100"/>
              </a:spcAft>
              <a:buFont typeface="Wingdings" panose="05000000000000000000" pitchFamily="2" charset="2"/>
              <a:buChar char="Ø"/>
            </a:pPr>
            <a:r>
              <a:rPr lang="en-US" dirty="0" smtClean="0"/>
              <a:t>Even though from the visual analysis it appeared as if the orders were high on Monday, it is not statistically significant.</a:t>
            </a:r>
            <a:endParaRPr lang="en-US" dirty="0"/>
          </a:p>
        </p:txBody>
      </p:sp>
      <p:pic>
        <p:nvPicPr>
          <p:cNvPr id="2" name="Picture 1"/>
          <p:cNvPicPr>
            <a:picLocks noChangeAspect="1"/>
          </p:cNvPicPr>
          <p:nvPr/>
        </p:nvPicPr>
        <p:blipFill>
          <a:blip r:embed="rId2"/>
          <a:stretch>
            <a:fillRect/>
          </a:stretch>
        </p:blipFill>
        <p:spPr>
          <a:xfrm>
            <a:off x="311848" y="1369055"/>
            <a:ext cx="2520445" cy="5040889"/>
          </a:xfrm>
          <a:prstGeom prst="rect">
            <a:avLst/>
          </a:prstGeom>
        </p:spPr>
      </p:pic>
      <p:pic>
        <p:nvPicPr>
          <p:cNvPr id="4" name="Picture 3"/>
          <p:cNvPicPr>
            <a:picLocks noChangeAspect="1"/>
          </p:cNvPicPr>
          <p:nvPr/>
        </p:nvPicPr>
        <p:blipFill>
          <a:blip r:embed="rId3"/>
          <a:stretch>
            <a:fillRect/>
          </a:stretch>
        </p:blipFill>
        <p:spPr>
          <a:xfrm>
            <a:off x="8504301" y="1369055"/>
            <a:ext cx="3486150" cy="5105400"/>
          </a:xfrm>
          <a:prstGeom prst="rect">
            <a:avLst/>
          </a:prstGeom>
        </p:spPr>
      </p:pic>
      <p:cxnSp>
        <p:nvCxnSpPr>
          <p:cNvPr id="8" name="Straight Arrow Connector 7"/>
          <p:cNvCxnSpPr/>
          <p:nvPr/>
        </p:nvCxnSpPr>
        <p:spPr>
          <a:xfrm flipV="1">
            <a:off x="2832293" y="1369055"/>
            <a:ext cx="647177" cy="2222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H="1">
            <a:off x="7505205" y="3503221"/>
            <a:ext cx="999096" cy="8906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99316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7471" y="153209"/>
            <a:ext cx="6171505"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Correlation Matrix:</a:t>
            </a:r>
          </a:p>
        </p:txBody>
      </p:sp>
      <p:sp>
        <p:nvSpPr>
          <p:cNvPr id="13" name="TextBox 12"/>
          <p:cNvSpPr txBox="1"/>
          <p:nvPr/>
        </p:nvSpPr>
        <p:spPr>
          <a:xfrm>
            <a:off x="9281977" y="1347733"/>
            <a:ext cx="2914865" cy="3416320"/>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Variables: visits, orders, gross_sales, distinct_sessions, bounces, add_to_cart, product_page_views, search_page_views are highly correlated. </a:t>
            </a:r>
            <a:endParaRPr lang="en-US" dirty="0"/>
          </a:p>
        </p:txBody>
      </p:sp>
      <p:pic>
        <p:nvPicPr>
          <p:cNvPr id="7" name="Picture 6"/>
          <p:cNvPicPr>
            <a:picLocks noChangeAspect="1"/>
          </p:cNvPicPr>
          <p:nvPr/>
        </p:nvPicPr>
        <p:blipFill>
          <a:blip r:embed="rId2"/>
          <a:stretch>
            <a:fillRect/>
          </a:stretch>
        </p:blipFill>
        <p:spPr>
          <a:xfrm>
            <a:off x="182725" y="860026"/>
            <a:ext cx="9108583" cy="4298770"/>
          </a:xfrm>
          <a:prstGeom prst="rect">
            <a:avLst/>
          </a:prstGeom>
        </p:spPr>
      </p:pic>
      <p:sp>
        <p:nvSpPr>
          <p:cNvPr id="9" name="TextBox 8"/>
          <p:cNvSpPr txBox="1"/>
          <p:nvPr/>
        </p:nvSpPr>
        <p:spPr>
          <a:xfrm>
            <a:off x="97471" y="5415318"/>
            <a:ext cx="11863096" cy="923330"/>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Since there is high correlation between several variables, to avoid the issue of multicollinearity, some of these variables will be excluded from the regression model.</a:t>
            </a:r>
          </a:p>
        </p:txBody>
      </p:sp>
    </p:spTree>
    <p:extLst>
      <p:ext uri="{BB962C8B-B14F-4D97-AF65-F5344CB8AC3E}">
        <p14:creationId xmlns:p14="http://schemas.microsoft.com/office/powerpoint/2010/main" val="459389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7471" y="6905"/>
            <a:ext cx="7940105"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Scatter Plots:</a:t>
            </a:r>
          </a:p>
        </p:txBody>
      </p:sp>
      <p:sp>
        <p:nvSpPr>
          <p:cNvPr id="9" name="TextBox 8"/>
          <p:cNvSpPr txBox="1"/>
          <p:nvPr/>
        </p:nvSpPr>
        <p:spPr>
          <a:xfrm>
            <a:off x="198055" y="6174443"/>
            <a:ext cx="11204513" cy="455189"/>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There is a high positive correlation between the quantitative variables displayed above. </a:t>
            </a:r>
          </a:p>
        </p:txBody>
      </p:sp>
      <p:pic>
        <p:nvPicPr>
          <p:cNvPr id="4" name="Picture 3"/>
          <p:cNvPicPr>
            <a:picLocks noChangeAspect="1"/>
          </p:cNvPicPr>
          <p:nvPr/>
        </p:nvPicPr>
        <p:blipFill>
          <a:blip r:embed="rId2"/>
          <a:stretch>
            <a:fillRect/>
          </a:stretch>
        </p:blipFill>
        <p:spPr>
          <a:xfrm>
            <a:off x="198054" y="576071"/>
            <a:ext cx="3669857" cy="2688909"/>
          </a:xfrm>
          <a:prstGeom prst="rect">
            <a:avLst/>
          </a:prstGeom>
        </p:spPr>
      </p:pic>
      <p:pic>
        <p:nvPicPr>
          <p:cNvPr id="6" name="Picture 5"/>
          <p:cNvPicPr>
            <a:picLocks noChangeAspect="1"/>
          </p:cNvPicPr>
          <p:nvPr/>
        </p:nvPicPr>
        <p:blipFill>
          <a:blip r:embed="rId3"/>
          <a:stretch>
            <a:fillRect/>
          </a:stretch>
        </p:blipFill>
        <p:spPr>
          <a:xfrm>
            <a:off x="4212270" y="576071"/>
            <a:ext cx="3550739" cy="2688909"/>
          </a:xfrm>
          <a:prstGeom prst="rect">
            <a:avLst/>
          </a:prstGeom>
        </p:spPr>
      </p:pic>
      <p:pic>
        <p:nvPicPr>
          <p:cNvPr id="7" name="Picture 6"/>
          <p:cNvPicPr>
            <a:picLocks noChangeAspect="1"/>
          </p:cNvPicPr>
          <p:nvPr/>
        </p:nvPicPr>
        <p:blipFill>
          <a:blip r:embed="rId4"/>
          <a:stretch>
            <a:fillRect/>
          </a:stretch>
        </p:blipFill>
        <p:spPr>
          <a:xfrm>
            <a:off x="8107368" y="576071"/>
            <a:ext cx="3570060" cy="2688909"/>
          </a:xfrm>
          <a:prstGeom prst="rect">
            <a:avLst/>
          </a:prstGeom>
        </p:spPr>
      </p:pic>
      <p:pic>
        <p:nvPicPr>
          <p:cNvPr id="8" name="Picture 7"/>
          <p:cNvPicPr>
            <a:picLocks noChangeAspect="1"/>
          </p:cNvPicPr>
          <p:nvPr/>
        </p:nvPicPr>
        <p:blipFill>
          <a:blip r:embed="rId5"/>
          <a:stretch>
            <a:fillRect/>
          </a:stretch>
        </p:blipFill>
        <p:spPr>
          <a:xfrm>
            <a:off x="198054" y="3419758"/>
            <a:ext cx="3669857" cy="2754685"/>
          </a:xfrm>
          <a:prstGeom prst="rect">
            <a:avLst/>
          </a:prstGeom>
        </p:spPr>
      </p:pic>
      <p:pic>
        <p:nvPicPr>
          <p:cNvPr id="12" name="Picture 11"/>
          <p:cNvPicPr>
            <a:picLocks noChangeAspect="1"/>
          </p:cNvPicPr>
          <p:nvPr/>
        </p:nvPicPr>
        <p:blipFill>
          <a:blip r:embed="rId6"/>
          <a:stretch>
            <a:fillRect/>
          </a:stretch>
        </p:blipFill>
        <p:spPr>
          <a:xfrm>
            <a:off x="8104631" y="3419758"/>
            <a:ext cx="3572797" cy="2761963"/>
          </a:xfrm>
          <a:prstGeom prst="rect">
            <a:avLst/>
          </a:prstGeom>
        </p:spPr>
      </p:pic>
      <p:pic>
        <p:nvPicPr>
          <p:cNvPr id="13" name="Picture 12"/>
          <p:cNvPicPr>
            <a:picLocks noChangeAspect="1"/>
          </p:cNvPicPr>
          <p:nvPr/>
        </p:nvPicPr>
        <p:blipFill>
          <a:blip r:embed="rId7"/>
          <a:stretch>
            <a:fillRect/>
          </a:stretch>
        </p:blipFill>
        <p:spPr>
          <a:xfrm>
            <a:off x="4212270" y="3419758"/>
            <a:ext cx="3550739" cy="2754685"/>
          </a:xfrm>
          <a:prstGeom prst="rect">
            <a:avLst/>
          </a:prstGeom>
        </p:spPr>
      </p:pic>
    </p:spTree>
    <p:extLst>
      <p:ext uri="{BB962C8B-B14F-4D97-AF65-F5344CB8AC3E}">
        <p14:creationId xmlns:p14="http://schemas.microsoft.com/office/powerpoint/2010/main" val="696850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7471" y="153209"/>
            <a:ext cx="7940105"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Regression </a:t>
            </a:r>
            <a:r>
              <a:rPr lang="en-US" sz="2200" u="sng" dirty="0" smtClean="0"/>
              <a:t>(Predicting gross sales)</a:t>
            </a:r>
            <a:r>
              <a:rPr lang="en-US" sz="3000" u="sng" dirty="0" smtClean="0"/>
              <a:t>:</a:t>
            </a:r>
          </a:p>
        </p:txBody>
      </p:sp>
      <p:sp>
        <p:nvSpPr>
          <p:cNvPr id="9" name="TextBox 8"/>
          <p:cNvSpPr txBox="1"/>
          <p:nvPr/>
        </p:nvSpPr>
        <p:spPr>
          <a:xfrm>
            <a:off x="97471" y="861593"/>
            <a:ext cx="6513641" cy="5545108"/>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A regression model is built to predict gross sales (response variable) by using new_customer, visits, bounce_rate, add_to_cart_rate, site, platform, and month as explanatory variables. </a:t>
            </a:r>
          </a:p>
          <a:p>
            <a:pPr marL="285750" indent="-285750">
              <a:lnSpc>
                <a:spcPct val="150000"/>
              </a:lnSpc>
              <a:spcAft>
                <a:spcPts val="100"/>
              </a:spcAft>
              <a:buFont typeface="Wingdings" panose="05000000000000000000" pitchFamily="2" charset="2"/>
              <a:buChar char="Ø"/>
            </a:pPr>
            <a:r>
              <a:rPr lang="en-US" dirty="0" smtClean="0"/>
              <a:t>Dummy variables were created </a:t>
            </a:r>
            <a:r>
              <a:rPr lang="en-US" dirty="0"/>
              <a:t>for categorical variables site, platform and </a:t>
            </a:r>
            <a:r>
              <a:rPr lang="en-US" dirty="0" smtClean="0"/>
              <a:t>month, by using reference level coding.</a:t>
            </a:r>
          </a:p>
          <a:p>
            <a:pPr marL="285750" indent="-285750">
              <a:lnSpc>
                <a:spcPct val="150000"/>
              </a:lnSpc>
              <a:spcAft>
                <a:spcPts val="100"/>
              </a:spcAft>
              <a:buFont typeface="Wingdings" panose="05000000000000000000" pitchFamily="2" charset="2"/>
              <a:buChar char="Ø"/>
            </a:pPr>
            <a:r>
              <a:rPr lang="en-US" dirty="0" smtClean="0"/>
              <a:t>The regression model is statistically significant with  probability of less than 0.0001</a:t>
            </a:r>
          </a:p>
          <a:p>
            <a:pPr marL="285750" indent="-285750">
              <a:lnSpc>
                <a:spcPct val="150000"/>
              </a:lnSpc>
              <a:spcAft>
                <a:spcPts val="100"/>
              </a:spcAft>
              <a:buFont typeface="Wingdings" panose="05000000000000000000" pitchFamily="2" charset="2"/>
              <a:buChar char="Ø"/>
            </a:pPr>
            <a:r>
              <a:rPr lang="en-US" dirty="0"/>
              <a:t>The points on Gross Sales Vs Predict Value graph are tightly packed around the 45</a:t>
            </a:r>
            <a:r>
              <a:rPr lang="en-US" baseline="30000" dirty="0"/>
              <a:t>0 </a:t>
            </a:r>
            <a:r>
              <a:rPr lang="en-US" dirty="0"/>
              <a:t> line, which indicates that the model is </a:t>
            </a:r>
            <a:r>
              <a:rPr lang="en-US" dirty="0" smtClean="0"/>
              <a:t>accurate in predicting gross_sales. </a:t>
            </a:r>
            <a:endParaRPr lang="en-US" dirty="0"/>
          </a:p>
          <a:p>
            <a:pPr marL="285750" indent="-285750">
              <a:lnSpc>
                <a:spcPct val="150000"/>
              </a:lnSpc>
              <a:spcAft>
                <a:spcPts val="100"/>
              </a:spcAft>
              <a:buFont typeface="Wingdings" panose="05000000000000000000" pitchFamily="2" charset="2"/>
              <a:buChar char="Ø"/>
            </a:pPr>
            <a:endParaRPr lang="en-US" dirty="0" smtClean="0"/>
          </a:p>
        </p:txBody>
      </p:sp>
      <p:pic>
        <p:nvPicPr>
          <p:cNvPr id="2" name="Picture 1"/>
          <p:cNvPicPr>
            <a:picLocks noChangeAspect="1"/>
          </p:cNvPicPr>
          <p:nvPr/>
        </p:nvPicPr>
        <p:blipFill>
          <a:blip r:embed="rId2"/>
          <a:stretch>
            <a:fillRect/>
          </a:stretch>
        </p:blipFill>
        <p:spPr>
          <a:xfrm>
            <a:off x="6766560" y="523450"/>
            <a:ext cx="5129784" cy="2990088"/>
          </a:xfrm>
          <a:prstGeom prst="rect">
            <a:avLst/>
          </a:prstGeom>
        </p:spPr>
      </p:pic>
      <p:pic>
        <p:nvPicPr>
          <p:cNvPr id="5" name="Picture 4"/>
          <p:cNvPicPr>
            <a:picLocks noChangeAspect="1"/>
          </p:cNvPicPr>
          <p:nvPr/>
        </p:nvPicPr>
        <p:blipFill>
          <a:blip r:embed="rId3"/>
          <a:stretch>
            <a:fillRect/>
          </a:stretch>
        </p:blipFill>
        <p:spPr>
          <a:xfrm>
            <a:off x="7810586" y="3716780"/>
            <a:ext cx="3096596" cy="2919984"/>
          </a:xfrm>
          <a:prstGeom prst="rect">
            <a:avLst/>
          </a:prstGeom>
        </p:spPr>
      </p:pic>
    </p:spTree>
    <p:extLst>
      <p:ext uri="{BB962C8B-B14F-4D97-AF65-F5344CB8AC3E}">
        <p14:creationId xmlns:p14="http://schemas.microsoft.com/office/powerpoint/2010/main" val="107418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8289" y="173736"/>
            <a:ext cx="5342313" cy="6583680"/>
          </a:xfrm>
          <a:prstGeom prst="rect">
            <a:avLst/>
          </a:prstGeom>
        </p:spPr>
      </p:pic>
      <p:sp>
        <p:nvSpPr>
          <p:cNvPr id="4" name="Title 2"/>
          <p:cNvSpPr txBox="1">
            <a:spLocks/>
          </p:cNvSpPr>
          <p:nvPr/>
        </p:nvSpPr>
        <p:spPr>
          <a:xfrm>
            <a:off x="97471" y="153209"/>
            <a:ext cx="6513641"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Regression </a:t>
            </a:r>
            <a:r>
              <a:rPr lang="en-US" sz="2200" u="sng" dirty="0" smtClean="0"/>
              <a:t>(Predicting gross sales)</a:t>
            </a:r>
            <a:r>
              <a:rPr lang="en-US" sz="3000" u="sng" dirty="0" smtClean="0"/>
              <a:t>:</a:t>
            </a:r>
          </a:p>
        </p:txBody>
      </p:sp>
      <p:sp>
        <p:nvSpPr>
          <p:cNvPr id="5" name="TextBox 4"/>
          <p:cNvSpPr txBox="1"/>
          <p:nvPr/>
        </p:nvSpPr>
        <p:spPr>
          <a:xfrm>
            <a:off x="97471" y="760879"/>
            <a:ext cx="6513641" cy="5973430"/>
          </a:xfrm>
          <a:prstGeom prst="rect">
            <a:avLst/>
          </a:prstGeom>
          <a:noFill/>
        </p:spPr>
        <p:txBody>
          <a:bodyPr wrap="square" rtlCol="0">
            <a:spAutoFit/>
          </a:bodyPr>
          <a:lstStyle/>
          <a:p>
            <a:pPr marL="285750" indent="-285750">
              <a:lnSpc>
                <a:spcPct val="150000"/>
              </a:lnSpc>
              <a:spcAft>
                <a:spcPts val="100"/>
              </a:spcAft>
              <a:buFont typeface="Wingdings" panose="05000000000000000000" pitchFamily="2" charset="2"/>
              <a:buChar char="Ø"/>
            </a:pPr>
            <a:r>
              <a:rPr lang="en-US" dirty="0" smtClean="0"/>
              <a:t>The parameter estimates for the regression equation are shown in the table.</a:t>
            </a:r>
          </a:p>
          <a:p>
            <a:pPr marL="285750" indent="-285750">
              <a:lnSpc>
                <a:spcPct val="150000"/>
              </a:lnSpc>
              <a:spcAft>
                <a:spcPts val="100"/>
              </a:spcAft>
              <a:buFont typeface="Wingdings" panose="05000000000000000000" pitchFamily="2" charset="2"/>
              <a:buChar char="Ø"/>
            </a:pPr>
            <a:r>
              <a:rPr lang="en-US" dirty="0" smtClean="0"/>
              <a:t>The Variation Inflation Factor for all the variables is under control and all the coefficients are statistically significant.</a:t>
            </a:r>
          </a:p>
          <a:p>
            <a:pPr>
              <a:lnSpc>
                <a:spcPct val="150000"/>
              </a:lnSpc>
              <a:spcAft>
                <a:spcPts val="100"/>
              </a:spcAft>
            </a:pPr>
            <a:r>
              <a:rPr lang="en-US" b="1" dirty="0" smtClean="0"/>
              <a:t>Interpretation:</a:t>
            </a:r>
          </a:p>
          <a:p>
            <a:pPr marL="285750" indent="-285750">
              <a:lnSpc>
                <a:spcPct val="150000"/>
              </a:lnSpc>
              <a:spcAft>
                <a:spcPts val="100"/>
              </a:spcAft>
              <a:buFont typeface="Wingdings" panose="05000000000000000000" pitchFamily="2" charset="2"/>
              <a:buChar char="Ø"/>
            </a:pPr>
            <a:r>
              <a:rPr lang="en-US" dirty="0" smtClean="0"/>
              <a:t>When compared with returning customer, a new customer generates 1205 units less sales.</a:t>
            </a:r>
          </a:p>
          <a:p>
            <a:pPr marL="285750" indent="-285750">
              <a:lnSpc>
                <a:spcPct val="150000"/>
              </a:lnSpc>
              <a:spcAft>
                <a:spcPts val="100"/>
              </a:spcAft>
              <a:buFont typeface="Wingdings" panose="05000000000000000000" pitchFamily="2" charset="2"/>
              <a:buChar char="Ø"/>
            </a:pPr>
            <a:r>
              <a:rPr lang="en-US" dirty="0" smtClean="0"/>
              <a:t>As bounce_rate increases by one unit, sales decrease by 2062 units. </a:t>
            </a:r>
          </a:p>
          <a:p>
            <a:pPr marL="285750" indent="-285750">
              <a:lnSpc>
                <a:spcPct val="150000"/>
              </a:lnSpc>
              <a:spcAft>
                <a:spcPts val="100"/>
              </a:spcAft>
              <a:buFont typeface="Wingdings" panose="05000000000000000000" pitchFamily="2" charset="2"/>
              <a:buChar char="Ø"/>
            </a:pPr>
            <a:r>
              <a:rPr lang="en-US" dirty="0" smtClean="0"/>
              <a:t>If a customer is known to be visiting site </a:t>
            </a:r>
            <a:r>
              <a:rPr lang="en-US" dirty="0" err="1" smtClean="0"/>
              <a:t>botly</a:t>
            </a:r>
            <a:r>
              <a:rPr lang="en-US" dirty="0" smtClean="0"/>
              <a:t>, pinnacle, and sortly, then the sales are decreased by 6727, 7078, 7636 respectively, with reference to sales when site is Acme.</a:t>
            </a:r>
          </a:p>
        </p:txBody>
      </p:sp>
    </p:spTree>
    <p:extLst>
      <p:ext uri="{BB962C8B-B14F-4D97-AF65-F5344CB8AC3E}">
        <p14:creationId xmlns:p14="http://schemas.microsoft.com/office/powerpoint/2010/main" val="137279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91" y="79677"/>
            <a:ext cx="3296298" cy="540253"/>
          </a:xfrm>
        </p:spPr>
        <p:txBody>
          <a:bodyPr/>
          <a:lstStyle/>
          <a:p>
            <a:r>
              <a:rPr lang="en-US" sz="3000" u="sng" dirty="0" smtClean="0"/>
              <a:t>Scope:</a:t>
            </a:r>
            <a:endParaRPr lang="en-US" sz="3000" u="sng" dirty="0"/>
          </a:p>
        </p:txBody>
      </p:sp>
      <p:sp>
        <p:nvSpPr>
          <p:cNvPr id="3" name="Content Placeholder 2"/>
          <p:cNvSpPr>
            <a:spLocks noGrp="1"/>
          </p:cNvSpPr>
          <p:nvPr>
            <p:ph idx="1"/>
          </p:nvPr>
        </p:nvSpPr>
        <p:spPr>
          <a:xfrm>
            <a:off x="399224" y="644742"/>
            <a:ext cx="11606848" cy="2029969"/>
          </a:xfrm>
        </p:spPr>
        <p:txBody>
          <a:bodyPr>
            <a:normAutofit/>
          </a:bodyPr>
          <a:lstStyle/>
          <a:p>
            <a:pPr lvl="0">
              <a:lnSpc>
                <a:spcPct val="150000"/>
              </a:lnSpc>
            </a:pPr>
            <a:r>
              <a:rPr lang="en-US" dirty="0"/>
              <a:t>Provide technical and business overview of statistical modelling and analysis performed.</a:t>
            </a:r>
          </a:p>
          <a:p>
            <a:pPr lvl="0">
              <a:lnSpc>
                <a:spcPct val="150000"/>
              </a:lnSpc>
            </a:pPr>
            <a:r>
              <a:rPr lang="en-US" dirty="0"/>
              <a:t>Summarize the results and</a:t>
            </a:r>
          </a:p>
          <a:p>
            <a:pPr lvl="0">
              <a:lnSpc>
                <a:spcPct val="150000"/>
              </a:lnSpc>
            </a:pPr>
            <a:r>
              <a:rPr lang="en-US" dirty="0"/>
              <a:t>Draw inferences and make suggestions</a:t>
            </a:r>
          </a:p>
        </p:txBody>
      </p:sp>
      <p:sp>
        <p:nvSpPr>
          <p:cNvPr id="4" name="Title 1"/>
          <p:cNvSpPr txBox="1">
            <a:spLocks/>
          </p:cNvSpPr>
          <p:nvPr/>
        </p:nvSpPr>
        <p:spPr>
          <a:xfrm>
            <a:off x="243891" y="2379015"/>
            <a:ext cx="3296298" cy="5402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Tools Used:</a:t>
            </a:r>
            <a:endParaRPr lang="en-US" sz="3000" u="sng" dirty="0"/>
          </a:p>
        </p:txBody>
      </p:sp>
      <p:sp>
        <p:nvSpPr>
          <p:cNvPr id="5" name="Content Placeholder 2"/>
          <p:cNvSpPr txBox="1">
            <a:spLocks/>
          </p:cNvSpPr>
          <p:nvPr/>
        </p:nvSpPr>
        <p:spPr>
          <a:xfrm>
            <a:off x="399224" y="2976463"/>
            <a:ext cx="11606848" cy="14218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sp>
        <p:nvSpPr>
          <p:cNvPr id="6" name="Content Placeholder 2"/>
          <p:cNvSpPr txBox="1">
            <a:spLocks/>
          </p:cNvSpPr>
          <p:nvPr/>
        </p:nvSpPr>
        <p:spPr>
          <a:xfrm>
            <a:off x="399224" y="3013040"/>
            <a:ext cx="11606848" cy="14407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The input data set was first saved in the form of Coma Separated Values (CSV) file using Microsoft Excel.</a:t>
            </a:r>
          </a:p>
          <a:p>
            <a:r>
              <a:rPr lang="en-US" dirty="0" smtClean="0"/>
              <a:t>Entire data was then imported into </a:t>
            </a:r>
            <a:r>
              <a:rPr lang="en-US" b="1" dirty="0" smtClean="0"/>
              <a:t>SAS 9.4 </a:t>
            </a:r>
            <a:r>
              <a:rPr lang="en-US" dirty="0" smtClean="0"/>
              <a:t>and data cleaning and statistical analysis were performed.</a:t>
            </a:r>
            <a:endParaRPr lang="en-US" dirty="0"/>
          </a:p>
        </p:txBody>
      </p:sp>
      <p:sp>
        <p:nvSpPr>
          <p:cNvPr id="7" name="TextBox 6"/>
          <p:cNvSpPr txBox="1"/>
          <p:nvPr/>
        </p:nvSpPr>
        <p:spPr>
          <a:xfrm>
            <a:off x="399224" y="4533099"/>
            <a:ext cx="11494008" cy="1938992"/>
          </a:xfrm>
          <a:prstGeom prst="rect">
            <a:avLst/>
          </a:prstGeom>
          <a:noFill/>
        </p:spPr>
        <p:txBody>
          <a:bodyPr wrap="square" rtlCol="0">
            <a:spAutoFit/>
          </a:bodyPr>
          <a:lstStyle/>
          <a:p>
            <a:pPr>
              <a:lnSpc>
                <a:spcPct val="150000"/>
              </a:lnSpc>
            </a:pPr>
            <a:r>
              <a:rPr lang="en-US" sz="2000" b="1" dirty="0" smtClean="0"/>
              <a:t>Note: </a:t>
            </a:r>
          </a:p>
          <a:p>
            <a:pPr marL="342900" indent="-342900">
              <a:lnSpc>
                <a:spcPct val="150000"/>
              </a:lnSpc>
              <a:buFont typeface="Arial" panose="020B0604020202020204" pitchFamily="34" charset="0"/>
              <a:buChar char="•"/>
            </a:pPr>
            <a:r>
              <a:rPr lang="en-US" sz="2000" dirty="0" smtClean="0"/>
              <a:t>SAS code and technical information about the analysis is included in the document attached in the appendix.</a:t>
            </a:r>
          </a:p>
          <a:p>
            <a:pPr marL="342900" indent="-342900">
              <a:lnSpc>
                <a:spcPct val="150000"/>
              </a:lnSpc>
              <a:buFont typeface="Arial" panose="020B0604020202020204" pitchFamily="34" charset="0"/>
              <a:buChar char="•"/>
            </a:pPr>
            <a:r>
              <a:rPr lang="en-US" sz="2000" dirty="0" smtClean="0"/>
              <a:t>For all the applicable statistical analysis, a significance level of 5% is considered.</a:t>
            </a:r>
            <a:endParaRPr lang="en-US" sz="2000" dirty="0"/>
          </a:p>
        </p:txBody>
      </p:sp>
    </p:spTree>
    <p:extLst>
      <p:ext uri="{BB962C8B-B14F-4D97-AF65-F5344CB8AC3E}">
        <p14:creationId xmlns:p14="http://schemas.microsoft.com/office/powerpoint/2010/main" val="1366616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470" y="325996"/>
            <a:ext cx="6403913" cy="6363280"/>
          </a:xfrm>
          <a:prstGeom prst="rect">
            <a:avLst/>
          </a:prstGeom>
        </p:spPr>
        <p:txBody>
          <a:bodyPr wrap="square">
            <a:spAutoFit/>
          </a:bodyPr>
          <a:lstStyle/>
          <a:p>
            <a:pPr marL="285750" indent="-285750">
              <a:lnSpc>
                <a:spcPct val="150000"/>
              </a:lnSpc>
              <a:spcAft>
                <a:spcPts val="100"/>
              </a:spcAft>
              <a:buFont typeface="Wingdings" panose="05000000000000000000" pitchFamily="2" charset="2"/>
              <a:buChar char="Ø"/>
            </a:pPr>
            <a:endParaRPr lang="en-US" dirty="0"/>
          </a:p>
          <a:p>
            <a:pPr marL="285750" indent="-285750">
              <a:lnSpc>
                <a:spcPct val="150000"/>
              </a:lnSpc>
              <a:spcAft>
                <a:spcPts val="100"/>
              </a:spcAft>
              <a:buFont typeface="Wingdings" panose="05000000000000000000" pitchFamily="2" charset="2"/>
              <a:buChar char="Ø"/>
            </a:pPr>
            <a:r>
              <a:rPr lang="en-US" dirty="0"/>
              <a:t>If a customer is </a:t>
            </a:r>
            <a:r>
              <a:rPr lang="en-US" dirty="0" smtClean="0"/>
              <a:t>known to be from </a:t>
            </a:r>
            <a:r>
              <a:rPr lang="en-US" dirty="0"/>
              <a:t>platform blackberry, linux, chromeos, </a:t>
            </a:r>
            <a:r>
              <a:rPr lang="en-US" dirty="0" smtClean="0"/>
              <a:t>unknown, windowsphone</a:t>
            </a:r>
            <a:r>
              <a:rPr lang="en-US" dirty="0"/>
              <a:t>, then the sales will drop by 2295, 2148, 3890, 882</a:t>
            </a:r>
            <a:r>
              <a:rPr lang="en-US" dirty="0" smtClean="0"/>
              <a:t>, 3509 units respectively, with reference to sales from Android platform. </a:t>
            </a:r>
          </a:p>
          <a:p>
            <a:pPr marL="285750" indent="-285750">
              <a:lnSpc>
                <a:spcPct val="150000"/>
              </a:lnSpc>
              <a:spcAft>
                <a:spcPts val="100"/>
              </a:spcAft>
              <a:buFont typeface="Wingdings" panose="05000000000000000000" pitchFamily="2" charset="2"/>
              <a:buChar char="Ø"/>
            </a:pPr>
            <a:r>
              <a:rPr lang="en-US" dirty="0"/>
              <a:t>If a customer is </a:t>
            </a:r>
            <a:r>
              <a:rPr lang="en-US" dirty="0" smtClean="0"/>
              <a:t>known to be from platform ios, ipad, macintosh, macosx, windows, then the sales will be increase by 2383, 3185, 3667, 3611, 10735 respectively, with reference to sales from Android platform. </a:t>
            </a:r>
          </a:p>
          <a:p>
            <a:pPr marL="285750" indent="-285750">
              <a:lnSpc>
                <a:spcPct val="150000"/>
              </a:lnSpc>
              <a:spcAft>
                <a:spcPts val="100"/>
              </a:spcAft>
              <a:buFont typeface="Wingdings" panose="05000000000000000000" pitchFamily="2" charset="2"/>
              <a:buChar char="Ø"/>
            </a:pPr>
            <a:r>
              <a:rPr lang="en-US" dirty="0" smtClean="0"/>
              <a:t>If a customer is known to visit in the month of December, then gross sales will increase by 3843 units, with reference to sales if the month was January. </a:t>
            </a:r>
            <a:endParaRPr lang="en-US" dirty="0"/>
          </a:p>
        </p:txBody>
      </p:sp>
      <p:pic>
        <p:nvPicPr>
          <p:cNvPr id="3" name="Picture 2"/>
          <p:cNvPicPr>
            <a:picLocks noChangeAspect="1"/>
          </p:cNvPicPr>
          <p:nvPr/>
        </p:nvPicPr>
        <p:blipFill>
          <a:blip r:embed="rId2"/>
          <a:stretch>
            <a:fillRect/>
          </a:stretch>
        </p:blipFill>
        <p:spPr>
          <a:xfrm>
            <a:off x="6745068" y="210312"/>
            <a:ext cx="5275534" cy="6501384"/>
          </a:xfrm>
          <a:prstGeom prst="rect">
            <a:avLst/>
          </a:prstGeom>
        </p:spPr>
      </p:pic>
      <p:sp>
        <p:nvSpPr>
          <p:cNvPr id="4" name="Title 2"/>
          <p:cNvSpPr txBox="1">
            <a:spLocks/>
          </p:cNvSpPr>
          <p:nvPr/>
        </p:nvSpPr>
        <p:spPr>
          <a:xfrm>
            <a:off x="97471" y="153209"/>
            <a:ext cx="6513641"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Regression </a:t>
            </a:r>
            <a:r>
              <a:rPr lang="en-US" sz="2200" u="sng" dirty="0" smtClean="0"/>
              <a:t>(Predicting gross sales)</a:t>
            </a:r>
            <a:r>
              <a:rPr lang="en-US" sz="3000" u="sng" dirty="0" smtClean="0"/>
              <a:t>:</a:t>
            </a:r>
          </a:p>
        </p:txBody>
      </p:sp>
    </p:spTree>
    <p:extLst>
      <p:ext uri="{BB962C8B-B14F-4D97-AF65-F5344CB8AC3E}">
        <p14:creationId xmlns:p14="http://schemas.microsoft.com/office/powerpoint/2010/main" val="2369587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486" y="829865"/>
            <a:ext cx="11844593" cy="1767150"/>
          </a:xfrm>
          <a:prstGeom prst="rect">
            <a:avLst/>
          </a:prstGeom>
        </p:spPr>
        <p:txBody>
          <a:bodyPr wrap="square">
            <a:spAutoFit/>
          </a:bodyPr>
          <a:lstStyle/>
          <a:p>
            <a:pPr marL="285750" indent="-285750">
              <a:lnSpc>
                <a:spcPct val="150000"/>
              </a:lnSpc>
              <a:spcAft>
                <a:spcPts val="100"/>
              </a:spcAft>
              <a:buFont typeface="Wingdings" panose="05000000000000000000" pitchFamily="2" charset="2"/>
              <a:buChar char="Ø"/>
            </a:pPr>
            <a:r>
              <a:rPr lang="en-US" dirty="0" smtClean="0"/>
              <a:t>To test the performance, model is applied to  the same dataset and estimated values and residuals</a:t>
            </a:r>
            <a:r>
              <a:rPr lang="en-US" dirty="0"/>
              <a:t> </a:t>
            </a:r>
            <a:r>
              <a:rPr lang="en-US" dirty="0" smtClean="0"/>
              <a:t>were calculated </a:t>
            </a:r>
          </a:p>
          <a:p>
            <a:pPr marL="285750" indent="-285750">
              <a:lnSpc>
                <a:spcPct val="150000"/>
              </a:lnSpc>
              <a:spcAft>
                <a:spcPts val="100"/>
              </a:spcAft>
              <a:buFont typeface="Wingdings" panose="05000000000000000000" pitchFamily="2" charset="2"/>
              <a:buChar char="Ø"/>
            </a:pPr>
            <a:r>
              <a:rPr lang="en-US" dirty="0"/>
              <a:t>Adjusted R-square value is 0.9687, meaning that 96.87% of variation in gross sales is explained by the explanatory variables in the model</a:t>
            </a:r>
            <a:r>
              <a:rPr lang="en-US" dirty="0" smtClean="0"/>
              <a:t>.</a:t>
            </a:r>
            <a:endParaRPr lang="en-US" dirty="0"/>
          </a:p>
        </p:txBody>
      </p:sp>
      <p:sp>
        <p:nvSpPr>
          <p:cNvPr id="4" name="Title 2"/>
          <p:cNvSpPr txBox="1">
            <a:spLocks/>
          </p:cNvSpPr>
          <p:nvPr/>
        </p:nvSpPr>
        <p:spPr>
          <a:xfrm>
            <a:off x="97471" y="153209"/>
            <a:ext cx="10573577"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Regression </a:t>
            </a:r>
            <a:r>
              <a:rPr lang="en-US" sz="2200" u="sng" dirty="0" smtClean="0"/>
              <a:t>(Predicting gross sales) – Evaluating model performance</a:t>
            </a:r>
            <a:r>
              <a:rPr lang="en-US" sz="3000" u="sng" dirty="0" smtClean="0"/>
              <a:t>:</a:t>
            </a:r>
          </a:p>
        </p:txBody>
      </p:sp>
      <p:sp>
        <p:nvSpPr>
          <p:cNvPr id="6" name="TextBox 5"/>
          <p:cNvSpPr txBox="1"/>
          <p:nvPr/>
        </p:nvSpPr>
        <p:spPr>
          <a:xfrm>
            <a:off x="225486" y="2551176"/>
            <a:ext cx="5622293"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sum of residuals was found to be zero, which is </a:t>
            </a:r>
            <a:r>
              <a:rPr lang="en-US" dirty="0" smtClean="0"/>
              <a:t>an indication that the model is accurate. </a:t>
            </a:r>
          </a:p>
          <a:p>
            <a:pPr marL="285750" indent="-285750">
              <a:lnSpc>
                <a:spcPct val="150000"/>
              </a:lnSpc>
              <a:buFont typeface="Wingdings" panose="05000000000000000000" pitchFamily="2" charset="2"/>
              <a:buChar char="Ø"/>
            </a:pPr>
            <a:r>
              <a:rPr lang="en-US" dirty="0" smtClean="0"/>
              <a:t>From the residual plot, it can be observed that the points are randomly scattered along the zero line. Some points scattered away from zero line are not significant, considering the fact that more than 10,000 values were plotted in the graph. </a:t>
            </a:r>
            <a:endParaRPr lang="en-US" dirty="0"/>
          </a:p>
          <a:p>
            <a:pPr>
              <a:lnSpc>
                <a:spcPct val="150000"/>
              </a:lnSpc>
            </a:pPr>
            <a:endParaRPr lang="en-US" dirty="0"/>
          </a:p>
        </p:txBody>
      </p:sp>
      <p:pic>
        <p:nvPicPr>
          <p:cNvPr id="3" name="Picture 2"/>
          <p:cNvPicPr>
            <a:picLocks noChangeAspect="1"/>
          </p:cNvPicPr>
          <p:nvPr/>
        </p:nvPicPr>
        <p:blipFill>
          <a:blip r:embed="rId2"/>
          <a:stretch>
            <a:fillRect/>
          </a:stretch>
        </p:blipFill>
        <p:spPr>
          <a:xfrm>
            <a:off x="5847779" y="2301254"/>
            <a:ext cx="6057710" cy="4008495"/>
          </a:xfrm>
          <a:prstGeom prst="rect">
            <a:avLst/>
          </a:prstGeom>
        </p:spPr>
      </p:pic>
    </p:spTree>
    <p:extLst>
      <p:ext uri="{BB962C8B-B14F-4D97-AF65-F5344CB8AC3E}">
        <p14:creationId xmlns:p14="http://schemas.microsoft.com/office/powerpoint/2010/main" val="3949806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65252" y="839009"/>
            <a:ext cx="6489588" cy="4903423"/>
          </a:xfrm>
          <a:prstGeom prst="rect">
            <a:avLst/>
          </a:prstGeom>
        </p:spPr>
      </p:pic>
      <p:sp>
        <p:nvSpPr>
          <p:cNvPr id="8" name="Title 2"/>
          <p:cNvSpPr txBox="1">
            <a:spLocks/>
          </p:cNvSpPr>
          <p:nvPr/>
        </p:nvSpPr>
        <p:spPr>
          <a:xfrm>
            <a:off x="195007" y="132680"/>
            <a:ext cx="10573577"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Regression </a:t>
            </a:r>
            <a:r>
              <a:rPr lang="en-US" sz="2200" u="sng" dirty="0" smtClean="0"/>
              <a:t>(Predicting gross sales) – Evaluating model performance</a:t>
            </a:r>
            <a:r>
              <a:rPr lang="en-US" sz="3000" u="sng" dirty="0" smtClean="0"/>
              <a:t>:</a:t>
            </a:r>
          </a:p>
        </p:txBody>
      </p:sp>
      <p:sp>
        <p:nvSpPr>
          <p:cNvPr id="9" name="Rectangle 8"/>
          <p:cNvSpPr/>
          <p:nvPr/>
        </p:nvSpPr>
        <p:spPr>
          <a:xfrm>
            <a:off x="97471" y="325996"/>
            <a:ext cx="5370642" cy="3441968"/>
          </a:xfrm>
          <a:prstGeom prst="rect">
            <a:avLst/>
          </a:prstGeom>
        </p:spPr>
        <p:txBody>
          <a:bodyPr wrap="square">
            <a:spAutoFit/>
          </a:bodyPr>
          <a:lstStyle/>
          <a:p>
            <a:pPr marL="285750" indent="-285750">
              <a:lnSpc>
                <a:spcPct val="150000"/>
              </a:lnSpc>
              <a:spcAft>
                <a:spcPts val="100"/>
              </a:spcAft>
              <a:buFont typeface="Wingdings" panose="05000000000000000000" pitchFamily="2" charset="2"/>
              <a:buChar char="Ø"/>
            </a:pPr>
            <a:endParaRPr lang="en-US" dirty="0" smtClean="0"/>
          </a:p>
          <a:p>
            <a:pPr marL="285750" indent="-285750">
              <a:lnSpc>
                <a:spcPct val="150000"/>
              </a:lnSpc>
              <a:spcAft>
                <a:spcPts val="100"/>
              </a:spcAft>
              <a:buFont typeface="Wingdings" panose="05000000000000000000" pitchFamily="2" charset="2"/>
              <a:buChar char="Ø"/>
            </a:pPr>
            <a:r>
              <a:rPr lang="en-US" dirty="0" smtClean="0"/>
              <a:t>From the histogram of residuals, it can be observed that the residuals follow a normal distribution with mean = 0. </a:t>
            </a:r>
          </a:p>
          <a:p>
            <a:pPr marL="285750" indent="-285750">
              <a:lnSpc>
                <a:spcPct val="150000"/>
              </a:lnSpc>
              <a:spcAft>
                <a:spcPts val="100"/>
              </a:spcAft>
              <a:buFont typeface="Wingdings" panose="05000000000000000000" pitchFamily="2" charset="2"/>
              <a:buChar char="Ø"/>
            </a:pPr>
            <a:r>
              <a:rPr lang="en-US" dirty="0" smtClean="0"/>
              <a:t>Considering all the earlier mentioned statistical observations, we can conclude that the regression model is accurate, efficient and reliable. </a:t>
            </a:r>
            <a:endParaRPr lang="en-US" dirty="0"/>
          </a:p>
        </p:txBody>
      </p:sp>
    </p:spTree>
    <p:extLst>
      <p:ext uri="{BB962C8B-B14F-4D97-AF65-F5344CB8AC3E}">
        <p14:creationId xmlns:p14="http://schemas.microsoft.com/office/powerpoint/2010/main" val="875664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97471" y="153209"/>
            <a:ext cx="10573577"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Appendix:</a:t>
            </a:r>
          </a:p>
          <a:p>
            <a:endParaRPr lang="en-US" sz="3000" u="sng" dirty="0" smtClean="0"/>
          </a:p>
        </p:txBody>
      </p:sp>
      <p:sp>
        <p:nvSpPr>
          <p:cNvPr id="5" name="Rectangle 4"/>
          <p:cNvSpPr/>
          <p:nvPr/>
        </p:nvSpPr>
        <p:spPr>
          <a:xfrm>
            <a:off x="97470" y="325996"/>
            <a:ext cx="11780586" cy="1351652"/>
          </a:xfrm>
          <a:prstGeom prst="rect">
            <a:avLst/>
          </a:prstGeom>
        </p:spPr>
        <p:txBody>
          <a:bodyPr wrap="square">
            <a:spAutoFit/>
          </a:bodyPr>
          <a:lstStyle/>
          <a:p>
            <a:pPr marL="285750" indent="-285750">
              <a:lnSpc>
                <a:spcPct val="150000"/>
              </a:lnSpc>
              <a:spcAft>
                <a:spcPts val="100"/>
              </a:spcAft>
              <a:buFont typeface="Wingdings" panose="05000000000000000000" pitchFamily="2" charset="2"/>
              <a:buChar char="Ø"/>
            </a:pPr>
            <a:endParaRPr lang="en-US" dirty="0" smtClean="0"/>
          </a:p>
          <a:p>
            <a:pPr marL="285750" indent="-285750">
              <a:lnSpc>
                <a:spcPct val="150000"/>
              </a:lnSpc>
              <a:spcAft>
                <a:spcPts val="100"/>
              </a:spcAft>
              <a:buFont typeface="Wingdings" panose="05000000000000000000" pitchFamily="2" charset="2"/>
              <a:buChar char="Ø"/>
            </a:pPr>
            <a:r>
              <a:rPr lang="en-US" dirty="0" smtClean="0"/>
              <a:t>Document containing SAS Code and other technical information. The document can be accessed by double clicking on the icon: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68971025"/>
              </p:ext>
            </p:extLst>
          </p:nvPr>
        </p:nvGraphicFramePr>
        <p:xfrm>
          <a:off x="3938016" y="1212469"/>
          <a:ext cx="914400" cy="792163"/>
        </p:xfrm>
        <a:graphic>
          <a:graphicData uri="http://schemas.openxmlformats.org/presentationml/2006/ole">
            <mc:AlternateContent xmlns:mc="http://schemas.openxmlformats.org/markup-compatibility/2006">
              <mc:Choice xmlns:v="urn:schemas-microsoft-com:vml" Requires="v">
                <p:oleObj spid="_x0000_s1059" name="Document" showAsIcon="1" r:id="rId3" imgW="914400" imgH="792360" progId="Word.Document.12">
                  <p:embed/>
                </p:oleObj>
              </mc:Choice>
              <mc:Fallback>
                <p:oleObj name="Document" showAsIcon="1" r:id="rId3" imgW="914400" imgH="792360" progId="Word.Document.12">
                  <p:embed/>
                  <p:pic>
                    <p:nvPicPr>
                      <p:cNvPr id="0" name=""/>
                      <p:cNvPicPr/>
                      <p:nvPr/>
                    </p:nvPicPr>
                    <p:blipFill>
                      <a:blip r:embed="rId4"/>
                      <a:stretch>
                        <a:fillRect/>
                      </a:stretch>
                    </p:blipFill>
                    <p:spPr>
                      <a:xfrm>
                        <a:off x="3938016" y="121246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655113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43" y="193599"/>
            <a:ext cx="3296298" cy="5402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Data Overview:</a:t>
            </a:r>
            <a:endParaRPr lang="en-US" sz="3000" dirty="0"/>
          </a:p>
        </p:txBody>
      </p:sp>
      <p:sp>
        <p:nvSpPr>
          <p:cNvPr id="3" name="Content Placeholder 2"/>
          <p:cNvSpPr txBox="1">
            <a:spLocks/>
          </p:cNvSpPr>
          <p:nvPr/>
        </p:nvSpPr>
        <p:spPr>
          <a:xfrm>
            <a:off x="243776" y="946496"/>
            <a:ext cx="11606848" cy="5637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sz="2200" dirty="0" smtClean="0"/>
              <a:t>Total number of observations = 21061</a:t>
            </a:r>
          </a:p>
          <a:p>
            <a:pPr>
              <a:lnSpc>
                <a:spcPct val="150000"/>
              </a:lnSpc>
            </a:pPr>
            <a:r>
              <a:rPr lang="en-US" sz="2200" dirty="0" smtClean="0"/>
              <a:t>Total variables </a:t>
            </a:r>
            <a:r>
              <a:rPr lang="en-US" sz="2200" dirty="0"/>
              <a:t>= </a:t>
            </a:r>
            <a:r>
              <a:rPr lang="en-US" sz="2200" dirty="0" smtClean="0"/>
              <a:t>12 ( day, site, new_customer, platform, visits, distinct_sessions, orders, gross_sales, bounces, add_to_cart, product_page_views, search_page_views )</a:t>
            </a:r>
          </a:p>
          <a:p>
            <a:pPr>
              <a:lnSpc>
                <a:spcPct val="150000"/>
              </a:lnSpc>
            </a:pPr>
            <a:r>
              <a:rPr lang="en-US" sz="2200" dirty="0" smtClean="0"/>
              <a:t>Variables with missing data (null) = new_customer, platform, gross_sales</a:t>
            </a:r>
          </a:p>
          <a:p>
            <a:pPr>
              <a:lnSpc>
                <a:spcPct val="150000"/>
              </a:lnSpc>
            </a:pPr>
            <a:r>
              <a:rPr lang="en-US" sz="2200" dirty="0" smtClean="0"/>
              <a:t>Number of observations with at least one missing value = 10686</a:t>
            </a:r>
          </a:p>
          <a:p>
            <a:pPr>
              <a:lnSpc>
                <a:spcPct val="150000"/>
              </a:lnSpc>
            </a:pPr>
            <a:r>
              <a:rPr lang="en-US" sz="2200" dirty="0" smtClean="0"/>
              <a:t>Number of observation with no missing values = 10375</a:t>
            </a:r>
          </a:p>
          <a:p>
            <a:pPr>
              <a:lnSpc>
                <a:spcPct val="160000"/>
              </a:lnSpc>
            </a:pPr>
            <a:r>
              <a:rPr lang="en-US" sz="2200" dirty="0" smtClean="0"/>
              <a:t>The following metrics will be generated for each observation:</a:t>
            </a:r>
          </a:p>
          <a:p>
            <a:pPr lvl="1">
              <a:lnSpc>
                <a:spcPct val="150000"/>
              </a:lnSpc>
              <a:buFont typeface="Wingdings" panose="05000000000000000000" pitchFamily="2" charset="2"/>
              <a:buChar char="q"/>
            </a:pPr>
            <a:r>
              <a:rPr lang="en-US" sz="2200" dirty="0"/>
              <a:t>c</a:t>
            </a:r>
            <a:r>
              <a:rPr lang="en-US" sz="2200" dirty="0" smtClean="0"/>
              <a:t>onversion_rate = orders / visits</a:t>
            </a:r>
          </a:p>
          <a:p>
            <a:pPr lvl="1">
              <a:lnSpc>
                <a:spcPct val="150000"/>
              </a:lnSpc>
              <a:buFont typeface="Wingdings" panose="05000000000000000000" pitchFamily="2" charset="2"/>
              <a:buChar char="q"/>
            </a:pPr>
            <a:r>
              <a:rPr lang="en-US" sz="2200" dirty="0"/>
              <a:t>b</a:t>
            </a:r>
            <a:r>
              <a:rPr lang="en-US" sz="2200" dirty="0" smtClean="0"/>
              <a:t>ounce_rate = bounces / visits</a:t>
            </a:r>
          </a:p>
          <a:p>
            <a:pPr lvl="1">
              <a:lnSpc>
                <a:spcPct val="150000"/>
              </a:lnSpc>
              <a:buFont typeface="Wingdings" panose="05000000000000000000" pitchFamily="2" charset="2"/>
              <a:buChar char="q"/>
            </a:pPr>
            <a:r>
              <a:rPr lang="en-US" sz="2200" dirty="0" smtClean="0"/>
              <a:t>add_to_cart / visits</a:t>
            </a:r>
          </a:p>
          <a:p>
            <a:pPr lvl="1">
              <a:buFont typeface="Wingdings" panose="05000000000000000000" pitchFamily="2" charset="2"/>
              <a:buChar char="q"/>
            </a:pPr>
            <a:endParaRPr lang="en-US" dirty="0" smtClean="0"/>
          </a:p>
          <a:p>
            <a:endParaRPr lang="en-US" dirty="0"/>
          </a:p>
        </p:txBody>
      </p:sp>
    </p:spTree>
    <p:extLst>
      <p:ext uri="{BB962C8B-B14F-4D97-AF65-F5344CB8AC3E}">
        <p14:creationId xmlns:p14="http://schemas.microsoft.com/office/powerpoint/2010/main" val="2579190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8443" y="193599"/>
            <a:ext cx="3296298" cy="5402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Data Overview:</a:t>
            </a:r>
            <a:endParaRPr lang="en-US" sz="3000" u="sng" dirty="0"/>
          </a:p>
        </p:txBody>
      </p:sp>
      <p:sp>
        <p:nvSpPr>
          <p:cNvPr id="3" name="Content Placeholder 2"/>
          <p:cNvSpPr txBox="1">
            <a:spLocks/>
          </p:cNvSpPr>
          <p:nvPr/>
        </p:nvSpPr>
        <p:spPr>
          <a:xfrm>
            <a:off x="243776" y="763616"/>
            <a:ext cx="11606848" cy="225390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smtClean="0"/>
              <a:t>In order to gain more insight of the data, the following variables are created: </a:t>
            </a:r>
          </a:p>
          <a:p>
            <a:pPr lvl="1">
              <a:lnSpc>
                <a:spcPct val="150000"/>
              </a:lnSpc>
              <a:buFont typeface="Wingdings" panose="05000000000000000000" pitchFamily="2" charset="2"/>
              <a:buChar char="q"/>
            </a:pPr>
            <a:r>
              <a:rPr lang="en-US" sz="2000" dirty="0" smtClean="0"/>
              <a:t>month </a:t>
            </a:r>
          </a:p>
          <a:p>
            <a:pPr lvl="1">
              <a:lnSpc>
                <a:spcPct val="150000"/>
              </a:lnSpc>
              <a:buFont typeface="Wingdings" panose="05000000000000000000" pitchFamily="2" charset="2"/>
              <a:buChar char="q"/>
            </a:pPr>
            <a:r>
              <a:rPr lang="en-US" sz="2000" dirty="0" smtClean="0"/>
              <a:t>day_of_week</a:t>
            </a:r>
          </a:p>
          <a:p>
            <a:pPr>
              <a:lnSpc>
                <a:spcPct val="150000"/>
              </a:lnSpc>
            </a:pPr>
            <a:r>
              <a:rPr lang="en-US" dirty="0"/>
              <a:t>The values </a:t>
            </a:r>
            <a:r>
              <a:rPr lang="en-US" dirty="0" smtClean="0"/>
              <a:t>for month </a:t>
            </a:r>
            <a:r>
              <a:rPr lang="en-US" dirty="0"/>
              <a:t>and day_of_week will be extracted from variable: </a:t>
            </a:r>
            <a:r>
              <a:rPr lang="en-US" dirty="0" smtClean="0"/>
              <a:t>day</a:t>
            </a:r>
            <a:endParaRPr lang="en-US" dirty="0"/>
          </a:p>
        </p:txBody>
      </p:sp>
      <p:sp>
        <p:nvSpPr>
          <p:cNvPr id="4" name="Title 1"/>
          <p:cNvSpPr txBox="1">
            <a:spLocks/>
          </p:cNvSpPr>
          <p:nvPr/>
        </p:nvSpPr>
        <p:spPr>
          <a:xfrm>
            <a:off x="88442" y="3003538"/>
            <a:ext cx="4712157" cy="5402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Handling Missing Data:</a:t>
            </a:r>
            <a:endParaRPr lang="en-US" sz="3000" u="sng" dirty="0"/>
          </a:p>
        </p:txBody>
      </p:sp>
      <p:sp>
        <p:nvSpPr>
          <p:cNvPr id="5" name="Content Placeholder 2"/>
          <p:cNvSpPr txBox="1">
            <a:spLocks/>
          </p:cNvSpPr>
          <p:nvPr/>
        </p:nvSpPr>
        <p:spPr>
          <a:xfrm>
            <a:off x="243776" y="3603166"/>
            <a:ext cx="11606848" cy="28529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smtClean="0"/>
              <a:t>Missing data is </a:t>
            </a:r>
            <a:r>
              <a:rPr lang="en-US" u="sng" dirty="0" smtClean="0"/>
              <a:t>assumed</a:t>
            </a:r>
            <a:r>
              <a:rPr lang="en-US" dirty="0" smtClean="0"/>
              <a:t> to be missing completely at random (MCAR).</a:t>
            </a:r>
          </a:p>
          <a:p>
            <a:pPr>
              <a:lnSpc>
                <a:spcPct val="150000"/>
              </a:lnSpc>
            </a:pPr>
            <a:r>
              <a:rPr lang="en-US" dirty="0" smtClean="0"/>
              <a:t>This means that the probability that an observation is missing is unrelated to its value or to the value of any other variable. </a:t>
            </a:r>
          </a:p>
          <a:p>
            <a:pPr>
              <a:lnSpc>
                <a:spcPct val="150000"/>
              </a:lnSpc>
            </a:pPr>
            <a:r>
              <a:rPr lang="en-US" dirty="0" smtClean="0"/>
              <a:t>Since there were significant number of observations (10375) with no missing data, observations with missing data will be eliminated and analysis is performed.</a:t>
            </a:r>
            <a:endParaRPr lang="en-US" sz="2600" dirty="0"/>
          </a:p>
        </p:txBody>
      </p:sp>
    </p:spTree>
    <p:extLst>
      <p:ext uri="{BB962C8B-B14F-4D97-AF65-F5344CB8AC3E}">
        <p14:creationId xmlns:p14="http://schemas.microsoft.com/office/powerpoint/2010/main" val="4050019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6459" y="120447"/>
            <a:ext cx="2545029" cy="54025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Objectives:</a:t>
            </a:r>
            <a:endParaRPr lang="en-US" sz="3000" dirty="0"/>
          </a:p>
        </p:txBody>
      </p:sp>
      <p:graphicFrame>
        <p:nvGraphicFramePr>
          <p:cNvPr id="4" name="Table 3"/>
          <p:cNvGraphicFramePr>
            <a:graphicFrameLocks noGrp="1"/>
          </p:cNvGraphicFramePr>
          <p:nvPr>
            <p:extLst>
              <p:ext uri="{D42A27DB-BD31-4B8C-83A1-F6EECF244321}">
                <p14:modId xmlns:p14="http://schemas.microsoft.com/office/powerpoint/2010/main" val="4249776505"/>
              </p:ext>
            </p:extLst>
          </p:nvPr>
        </p:nvGraphicFramePr>
        <p:xfrm>
          <a:off x="322072" y="754210"/>
          <a:ext cx="11519408" cy="5792894"/>
        </p:xfrm>
        <a:graphic>
          <a:graphicData uri="http://schemas.openxmlformats.org/drawingml/2006/table">
            <a:tbl>
              <a:tblPr firstRow="1" bandRow="1">
                <a:effectLst>
                  <a:outerShdw blurRad="50800" dist="38100" dir="2700000" algn="tl" rotWithShape="0">
                    <a:prstClr val="black">
                      <a:alpha val="40000"/>
                    </a:prstClr>
                  </a:outerShdw>
                </a:effectLst>
                <a:tableStyleId>{8799B23B-EC83-4686-B30A-512413B5E67A}</a:tableStyleId>
              </a:tblPr>
              <a:tblGrid>
                <a:gridCol w="5758688"/>
                <a:gridCol w="5760720"/>
              </a:tblGrid>
              <a:tr h="535094">
                <a:tc>
                  <a:txBody>
                    <a:bodyPr/>
                    <a:lstStyle/>
                    <a:p>
                      <a:pPr algn="ctr"/>
                      <a:r>
                        <a:rPr lang="en-US" dirty="0" smtClean="0"/>
                        <a:t>Statistical</a:t>
                      </a:r>
                      <a:r>
                        <a:rPr lang="en-US" baseline="0" dirty="0" smtClean="0"/>
                        <a:t> Analysis</a:t>
                      </a:r>
                      <a:endParaRPr lang="en-US" dirty="0"/>
                    </a:p>
                  </a:txBody>
                  <a:tcPr/>
                </a:tc>
                <a:tc>
                  <a:txBody>
                    <a:bodyPr/>
                    <a:lstStyle/>
                    <a:p>
                      <a:pPr algn="ctr"/>
                      <a:r>
                        <a:rPr lang="en-US" dirty="0" smtClean="0"/>
                        <a:t>Purpose</a:t>
                      </a:r>
                      <a:endParaRPr lang="en-US" dirty="0"/>
                    </a:p>
                  </a:txBody>
                  <a:tcPr/>
                </a:tc>
              </a:tr>
              <a:tr h="713232">
                <a:tc>
                  <a:txBody>
                    <a:bodyPr/>
                    <a:lstStyle/>
                    <a:p>
                      <a:pPr algn="ctr"/>
                      <a:r>
                        <a:rPr lang="en-US" dirty="0" smtClean="0"/>
                        <a:t>Frequency Distribution</a:t>
                      </a:r>
                      <a:endParaRPr lang="en-US" dirty="0"/>
                    </a:p>
                  </a:txBody>
                  <a:tcPr/>
                </a:tc>
                <a:tc>
                  <a:txBody>
                    <a:bodyPr/>
                    <a:lstStyle/>
                    <a:p>
                      <a:pPr algn="ctr"/>
                      <a:r>
                        <a:rPr lang="en-US" dirty="0" smtClean="0"/>
                        <a:t>To find number</a:t>
                      </a:r>
                      <a:r>
                        <a:rPr lang="en-US" baseline="0" dirty="0" smtClean="0"/>
                        <a:t> of occurrences of each of the categorical variable value.</a:t>
                      </a:r>
                      <a:endParaRPr lang="en-US" dirty="0"/>
                    </a:p>
                  </a:txBody>
                  <a:tcPr/>
                </a:tc>
              </a:tr>
              <a:tr h="740664">
                <a:tc>
                  <a:txBody>
                    <a:bodyPr/>
                    <a:lstStyle/>
                    <a:p>
                      <a:pPr algn="ctr"/>
                      <a:r>
                        <a:rPr lang="en-US" dirty="0" smtClean="0"/>
                        <a:t>Chi-square</a:t>
                      </a:r>
                      <a:r>
                        <a:rPr lang="en-US" baseline="0" dirty="0" smtClean="0"/>
                        <a:t> test of independence</a:t>
                      </a:r>
                      <a:endParaRPr lang="en-US" dirty="0"/>
                    </a:p>
                  </a:txBody>
                  <a:tcPr/>
                </a:tc>
                <a:tc>
                  <a:txBody>
                    <a:bodyPr/>
                    <a:lstStyle/>
                    <a:p>
                      <a:pPr algn="ctr"/>
                      <a:r>
                        <a:rPr lang="en-US" dirty="0" smtClean="0"/>
                        <a:t>To find association between categorical variables.</a:t>
                      </a:r>
                      <a:endParaRPr lang="en-US" dirty="0"/>
                    </a:p>
                  </a:txBody>
                  <a:tcPr/>
                </a:tc>
              </a:tr>
              <a:tr h="704088">
                <a:tc>
                  <a:txBody>
                    <a:bodyPr/>
                    <a:lstStyle/>
                    <a:p>
                      <a:pPr algn="ctr"/>
                      <a:r>
                        <a:rPr lang="en-US" dirty="0" smtClean="0"/>
                        <a:t>Bar plots</a:t>
                      </a:r>
                      <a:endParaRPr lang="en-US" dirty="0"/>
                    </a:p>
                  </a:txBody>
                  <a:tcPr/>
                </a:tc>
                <a:tc>
                  <a:txBody>
                    <a:bodyPr/>
                    <a:lstStyle/>
                    <a:p>
                      <a:pPr algn="ctr"/>
                      <a:r>
                        <a:rPr lang="en-US" dirty="0" smtClean="0"/>
                        <a:t>To find association</a:t>
                      </a:r>
                      <a:r>
                        <a:rPr lang="en-US" baseline="0" dirty="0" smtClean="0"/>
                        <a:t> between quantitative variable (orders) and categorical variables.</a:t>
                      </a:r>
                      <a:endParaRPr lang="en-US" dirty="0"/>
                    </a:p>
                  </a:txBody>
                  <a:tcPr/>
                </a:tc>
              </a:tr>
              <a:tr h="731520">
                <a:tc>
                  <a:txBody>
                    <a:bodyPr/>
                    <a:lstStyle/>
                    <a:p>
                      <a:pPr algn="ctr"/>
                      <a:r>
                        <a:rPr lang="en-US" dirty="0" smtClean="0"/>
                        <a:t>ANOVA (Analysis of Variance)</a:t>
                      </a:r>
                      <a:endParaRPr lang="en-US" dirty="0"/>
                    </a:p>
                  </a:txBody>
                  <a:tcPr/>
                </a:tc>
                <a:tc>
                  <a:txBody>
                    <a:bodyPr/>
                    <a:lstStyle/>
                    <a:p>
                      <a:pPr algn="ctr"/>
                      <a:r>
                        <a:rPr lang="en-US" dirty="0" smtClean="0"/>
                        <a:t>To find if association</a:t>
                      </a:r>
                      <a:r>
                        <a:rPr lang="en-US" baseline="0" dirty="0" smtClean="0"/>
                        <a:t> between quantitative variable (orders) and categorical variables is significant.</a:t>
                      </a:r>
                      <a:endParaRPr lang="en-US" dirty="0"/>
                    </a:p>
                  </a:txBody>
                  <a:tcPr/>
                </a:tc>
              </a:tr>
              <a:tr h="56692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Correlation Matrix</a:t>
                      </a:r>
                    </a:p>
                  </a:txBody>
                  <a:tcPr/>
                </a:tc>
                <a:tc>
                  <a:txBody>
                    <a:bodyPr/>
                    <a:lstStyle/>
                    <a:p>
                      <a:pPr algn="ctr"/>
                      <a:r>
                        <a:rPr lang="en-US" dirty="0" smtClean="0"/>
                        <a:t>To find correlation</a:t>
                      </a:r>
                      <a:r>
                        <a:rPr lang="en-US" baseline="0" dirty="0" smtClean="0"/>
                        <a:t> between quantitative variables.</a:t>
                      </a:r>
                      <a:endParaRPr lang="en-US" dirty="0"/>
                    </a:p>
                  </a:txBody>
                  <a:tcPr/>
                </a:tc>
              </a:tr>
              <a:tr h="67665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Scatter plots</a:t>
                      </a:r>
                    </a:p>
                  </a:txBody>
                  <a:tcPr/>
                </a:tc>
                <a:tc>
                  <a:txBody>
                    <a:bodyPr/>
                    <a:lstStyle/>
                    <a:p>
                      <a:pPr algn="ctr"/>
                      <a:r>
                        <a:rPr lang="en-US" dirty="0" smtClean="0"/>
                        <a:t>To visually inspect</a:t>
                      </a:r>
                      <a:r>
                        <a:rPr lang="en-US" baseline="0" dirty="0" smtClean="0"/>
                        <a:t> correlation between quantitative variables</a:t>
                      </a:r>
                      <a:endParaRPr lang="en-US" dirty="0"/>
                    </a:p>
                  </a:txBody>
                  <a:tcPr/>
                </a:tc>
              </a:tr>
              <a:tr h="8686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Regression</a:t>
                      </a:r>
                      <a:r>
                        <a:rPr lang="en-US" baseline="0" dirty="0" smtClean="0"/>
                        <a:t> Analysis</a:t>
                      </a:r>
                      <a:endParaRPr lang="en-US" dirty="0" smtClean="0"/>
                    </a:p>
                  </a:txBody>
                  <a:tcPr/>
                </a:tc>
                <a:tc>
                  <a:txBody>
                    <a:bodyPr/>
                    <a:lstStyle/>
                    <a:p>
                      <a:pPr algn="ctr"/>
                      <a:r>
                        <a:rPr lang="en-US" dirty="0" smtClean="0"/>
                        <a:t>To build a regression</a:t>
                      </a:r>
                      <a:r>
                        <a:rPr lang="en-US" baseline="0" dirty="0" smtClean="0"/>
                        <a:t> model for predicting gross sales.</a:t>
                      </a:r>
                      <a:endParaRPr lang="en-US" dirty="0"/>
                    </a:p>
                  </a:txBody>
                  <a:tcPr/>
                </a:tc>
              </a:tr>
            </a:tbl>
          </a:graphicData>
        </a:graphic>
      </p:graphicFrame>
    </p:spTree>
    <p:extLst>
      <p:ext uri="{BB962C8B-B14F-4D97-AF65-F5344CB8AC3E}">
        <p14:creationId xmlns:p14="http://schemas.microsoft.com/office/powerpoint/2010/main" val="377107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335" y="141822"/>
            <a:ext cx="9404723" cy="562266"/>
          </a:xfrm>
        </p:spPr>
        <p:txBody>
          <a:bodyPr/>
          <a:lstStyle/>
          <a:p>
            <a:r>
              <a:rPr lang="en-US" sz="3000" u="sng" dirty="0" smtClean="0"/>
              <a:t>Frequency Distribution</a:t>
            </a:r>
            <a:endParaRPr lang="en-US" sz="3000" u="sng" dirty="0"/>
          </a:p>
        </p:txBody>
      </p:sp>
      <p:pic>
        <p:nvPicPr>
          <p:cNvPr id="7" name="Picture 6"/>
          <p:cNvPicPr>
            <a:picLocks noChangeAspect="1"/>
          </p:cNvPicPr>
          <p:nvPr/>
        </p:nvPicPr>
        <p:blipFill>
          <a:blip r:embed="rId2"/>
          <a:stretch>
            <a:fillRect/>
          </a:stretch>
        </p:blipFill>
        <p:spPr>
          <a:xfrm>
            <a:off x="271207" y="1143001"/>
            <a:ext cx="2510781" cy="2304287"/>
          </a:xfrm>
          <a:prstGeom prst="rect">
            <a:avLst/>
          </a:prstGeom>
        </p:spPr>
      </p:pic>
      <p:pic>
        <p:nvPicPr>
          <p:cNvPr id="8" name="Picture 7"/>
          <p:cNvPicPr>
            <a:picLocks noChangeAspect="1"/>
          </p:cNvPicPr>
          <p:nvPr/>
        </p:nvPicPr>
        <p:blipFill>
          <a:blip r:embed="rId3"/>
          <a:stretch>
            <a:fillRect/>
          </a:stretch>
        </p:blipFill>
        <p:spPr>
          <a:xfrm>
            <a:off x="3021419" y="1143001"/>
            <a:ext cx="2898458" cy="4399446"/>
          </a:xfrm>
          <a:prstGeom prst="rect">
            <a:avLst/>
          </a:prstGeom>
        </p:spPr>
      </p:pic>
      <p:pic>
        <p:nvPicPr>
          <p:cNvPr id="9" name="Picture 8"/>
          <p:cNvPicPr>
            <a:picLocks noChangeAspect="1"/>
          </p:cNvPicPr>
          <p:nvPr/>
        </p:nvPicPr>
        <p:blipFill>
          <a:blip r:embed="rId4"/>
          <a:stretch>
            <a:fillRect/>
          </a:stretch>
        </p:blipFill>
        <p:spPr>
          <a:xfrm>
            <a:off x="6186740" y="1143001"/>
            <a:ext cx="2718352" cy="3346133"/>
          </a:xfrm>
          <a:prstGeom prst="rect">
            <a:avLst/>
          </a:prstGeom>
        </p:spPr>
      </p:pic>
      <p:pic>
        <p:nvPicPr>
          <p:cNvPr id="10" name="Picture 9"/>
          <p:cNvPicPr>
            <a:picLocks noChangeAspect="1"/>
          </p:cNvPicPr>
          <p:nvPr/>
        </p:nvPicPr>
        <p:blipFill>
          <a:blip r:embed="rId5"/>
          <a:stretch>
            <a:fillRect/>
          </a:stretch>
        </p:blipFill>
        <p:spPr>
          <a:xfrm>
            <a:off x="9162812" y="1143001"/>
            <a:ext cx="2671788" cy="2496311"/>
          </a:xfrm>
          <a:prstGeom prst="rect">
            <a:avLst/>
          </a:prstGeom>
        </p:spPr>
      </p:pic>
      <p:sp>
        <p:nvSpPr>
          <p:cNvPr id="11" name="TextBox 10"/>
          <p:cNvSpPr txBox="1"/>
          <p:nvPr/>
        </p:nvSpPr>
        <p:spPr>
          <a:xfrm>
            <a:off x="1143000" y="768096"/>
            <a:ext cx="1335024" cy="374905"/>
          </a:xfrm>
          <a:prstGeom prst="rect">
            <a:avLst/>
          </a:prstGeom>
          <a:noFill/>
        </p:spPr>
        <p:txBody>
          <a:bodyPr wrap="square" rtlCol="0">
            <a:spAutoFit/>
          </a:bodyPr>
          <a:lstStyle/>
          <a:p>
            <a:r>
              <a:rPr lang="en-US" dirty="0" smtClean="0"/>
              <a:t>Site</a:t>
            </a:r>
            <a:endParaRPr lang="en-US" dirty="0"/>
          </a:p>
        </p:txBody>
      </p:sp>
      <p:sp>
        <p:nvSpPr>
          <p:cNvPr id="12" name="TextBox 11"/>
          <p:cNvSpPr txBox="1"/>
          <p:nvPr/>
        </p:nvSpPr>
        <p:spPr>
          <a:xfrm>
            <a:off x="3819144" y="768096"/>
            <a:ext cx="1335024" cy="374905"/>
          </a:xfrm>
          <a:prstGeom prst="rect">
            <a:avLst/>
          </a:prstGeom>
          <a:noFill/>
        </p:spPr>
        <p:txBody>
          <a:bodyPr wrap="square" rtlCol="0">
            <a:spAutoFit/>
          </a:bodyPr>
          <a:lstStyle/>
          <a:p>
            <a:r>
              <a:rPr lang="en-US" dirty="0" smtClean="0"/>
              <a:t>Platform</a:t>
            </a:r>
            <a:endParaRPr lang="en-US" dirty="0"/>
          </a:p>
        </p:txBody>
      </p:sp>
      <p:sp>
        <p:nvSpPr>
          <p:cNvPr id="13" name="TextBox 12"/>
          <p:cNvSpPr txBox="1"/>
          <p:nvPr/>
        </p:nvSpPr>
        <p:spPr>
          <a:xfrm>
            <a:off x="7032572" y="768096"/>
            <a:ext cx="1335024" cy="374905"/>
          </a:xfrm>
          <a:prstGeom prst="rect">
            <a:avLst/>
          </a:prstGeom>
          <a:noFill/>
        </p:spPr>
        <p:txBody>
          <a:bodyPr wrap="square" rtlCol="0">
            <a:spAutoFit/>
          </a:bodyPr>
          <a:lstStyle/>
          <a:p>
            <a:r>
              <a:rPr lang="en-US" dirty="0" smtClean="0"/>
              <a:t>Month</a:t>
            </a:r>
            <a:endParaRPr lang="en-US" dirty="0"/>
          </a:p>
        </p:txBody>
      </p:sp>
      <p:sp>
        <p:nvSpPr>
          <p:cNvPr id="14" name="TextBox 13"/>
          <p:cNvSpPr txBox="1"/>
          <p:nvPr/>
        </p:nvSpPr>
        <p:spPr>
          <a:xfrm>
            <a:off x="9757484" y="768096"/>
            <a:ext cx="1873684" cy="369332"/>
          </a:xfrm>
          <a:prstGeom prst="rect">
            <a:avLst/>
          </a:prstGeom>
          <a:noFill/>
        </p:spPr>
        <p:txBody>
          <a:bodyPr wrap="square" rtlCol="0">
            <a:spAutoFit/>
          </a:bodyPr>
          <a:lstStyle/>
          <a:p>
            <a:r>
              <a:rPr lang="en-US" dirty="0" smtClean="0"/>
              <a:t>Day of week</a:t>
            </a:r>
            <a:endParaRPr lang="en-US" dirty="0"/>
          </a:p>
        </p:txBody>
      </p:sp>
      <p:sp>
        <p:nvSpPr>
          <p:cNvPr id="15" name="TextBox 14"/>
          <p:cNvSpPr txBox="1"/>
          <p:nvPr/>
        </p:nvSpPr>
        <p:spPr>
          <a:xfrm>
            <a:off x="271207" y="3639312"/>
            <a:ext cx="2510781" cy="1015663"/>
          </a:xfrm>
          <a:prstGeom prst="rect">
            <a:avLst/>
          </a:prstGeom>
          <a:noFill/>
        </p:spPr>
        <p:txBody>
          <a:bodyPr wrap="square" rtlCol="0">
            <a:spAutoFit/>
          </a:bodyPr>
          <a:lstStyle/>
          <a:p>
            <a:r>
              <a:rPr lang="en-US" sz="1500" dirty="0" smtClean="0"/>
              <a:t>Most number of customers were from Acme, followed by Sorty and Pinnacl</a:t>
            </a:r>
            <a:r>
              <a:rPr lang="en-US" sz="1500" dirty="0"/>
              <a:t>e</a:t>
            </a:r>
          </a:p>
        </p:txBody>
      </p:sp>
      <p:sp>
        <p:nvSpPr>
          <p:cNvPr id="17" name="TextBox 16"/>
          <p:cNvSpPr txBox="1"/>
          <p:nvPr/>
        </p:nvSpPr>
        <p:spPr>
          <a:xfrm>
            <a:off x="3021419" y="5660136"/>
            <a:ext cx="2898458" cy="1015663"/>
          </a:xfrm>
          <a:prstGeom prst="rect">
            <a:avLst/>
          </a:prstGeom>
          <a:noFill/>
        </p:spPr>
        <p:txBody>
          <a:bodyPr wrap="square" rtlCol="0">
            <a:spAutoFit/>
          </a:bodyPr>
          <a:lstStyle/>
          <a:p>
            <a:r>
              <a:rPr lang="en-US" sz="1500" dirty="0" smtClean="0"/>
              <a:t>Users of iOS visited most number of times, followed by users of Android and Windows</a:t>
            </a:r>
            <a:endParaRPr lang="en-US" sz="1500" dirty="0"/>
          </a:p>
        </p:txBody>
      </p:sp>
      <p:sp>
        <p:nvSpPr>
          <p:cNvPr id="18" name="TextBox 17"/>
          <p:cNvSpPr txBox="1"/>
          <p:nvPr/>
        </p:nvSpPr>
        <p:spPr>
          <a:xfrm>
            <a:off x="6186740" y="4757617"/>
            <a:ext cx="2718352" cy="1477328"/>
          </a:xfrm>
          <a:prstGeom prst="rect">
            <a:avLst/>
          </a:prstGeom>
          <a:noFill/>
        </p:spPr>
        <p:txBody>
          <a:bodyPr wrap="square" rtlCol="0">
            <a:spAutoFit/>
          </a:bodyPr>
          <a:lstStyle/>
          <a:p>
            <a:r>
              <a:rPr lang="en-US" sz="1500" dirty="0" smtClean="0"/>
              <a:t>Number of customers were slightly more in the month of December. It must be noted that the data for the months March, April and May is </a:t>
            </a:r>
            <a:r>
              <a:rPr lang="en-US" sz="1500" b="1" dirty="0" smtClean="0"/>
              <a:t>missing</a:t>
            </a:r>
            <a:r>
              <a:rPr lang="en-US" sz="1500" dirty="0" smtClean="0"/>
              <a:t>. </a:t>
            </a:r>
            <a:endParaRPr lang="en-US" sz="1500" dirty="0"/>
          </a:p>
        </p:txBody>
      </p:sp>
      <p:sp>
        <p:nvSpPr>
          <p:cNvPr id="19" name="TextBox 18"/>
          <p:cNvSpPr txBox="1"/>
          <p:nvPr/>
        </p:nvSpPr>
        <p:spPr>
          <a:xfrm>
            <a:off x="9171955" y="3916311"/>
            <a:ext cx="2662645" cy="784830"/>
          </a:xfrm>
          <a:prstGeom prst="rect">
            <a:avLst/>
          </a:prstGeom>
          <a:noFill/>
        </p:spPr>
        <p:txBody>
          <a:bodyPr wrap="square" rtlCol="0">
            <a:spAutoFit/>
          </a:bodyPr>
          <a:lstStyle/>
          <a:p>
            <a:r>
              <a:rPr lang="en-US" sz="1500" dirty="0" smtClean="0"/>
              <a:t>Number of customers were almost same on all days of week</a:t>
            </a:r>
            <a:endParaRPr lang="en-US" sz="1500" dirty="0"/>
          </a:p>
        </p:txBody>
      </p:sp>
    </p:spTree>
    <p:extLst>
      <p:ext uri="{BB962C8B-B14F-4D97-AF65-F5344CB8AC3E}">
        <p14:creationId xmlns:p14="http://schemas.microsoft.com/office/powerpoint/2010/main" val="2962302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Chi-square Test of Independence – Site vs Platform:</a:t>
            </a:r>
            <a:endParaRPr lang="en-US" sz="3000" u="sng" dirty="0"/>
          </a:p>
        </p:txBody>
      </p:sp>
      <p:pic>
        <p:nvPicPr>
          <p:cNvPr id="15" name="Picture 14"/>
          <p:cNvPicPr>
            <a:picLocks noChangeAspect="1"/>
          </p:cNvPicPr>
          <p:nvPr/>
        </p:nvPicPr>
        <p:blipFill>
          <a:blip r:embed="rId3"/>
          <a:stretch>
            <a:fillRect/>
          </a:stretch>
        </p:blipFill>
        <p:spPr>
          <a:xfrm>
            <a:off x="212994" y="1125377"/>
            <a:ext cx="8336661" cy="4891603"/>
          </a:xfrm>
          <a:prstGeom prst="rect">
            <a:avLst/>
          </a:prstGeom>
        </p:spPr>
      </p:pic>
      <p:pic>
        <p:nvPicPr>
          <p:cNvPr id="16" name="Picture 15"/>
          <p:cNvPicPr>
            <a:picLocks noChangeAspect="1"/>
          </p:cNvPicPr>
          <p:nvPr/>
        </p:nvPicPr>
        <p:blipFill>
          <a:blip r:embed="rId4"/>
          <a:stretch>
            <a:fillRect/>
          </a:stretch>
        </p:blipFill>
        <p:spPr>
          <a:xfrm>
            <a:off x="8610313" y="749808"/>
            <a:ext cx="3411156" cy="2282000"/>
          </a:xfrm>
          <a:prstGeom prst="rect">
            <a:avLst/>
          </a:prstGeom>
        </p:spPr>
      </p:pic>
      <p:sp>
        <p:nvSpPr>
          <p:cNvPr id="18" name="TextBox 17"/>
          <p:cNvSpPr txBox="1"/>
          <p:nvPr/>
        </p:nvSpPr>
        <p:spPr>
          <a:xfrm>
            <a:off x="8582881" y="3195609"/>
            <a:ext cx="3411156" cy="3554819"/>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t>The </a:t>
            </a:r>
            <a:r>
              <a:rPr lang="en-US" sz="1500" b="1" dirty="0" smtClean="0"/>
              <a:t>probability</a:t>
            </a:r>
            <a:r>
              <a:rPr lang="en-US" sz="1500" dirty="0" smtClean="0"/>
              <a:t> value for the Chi-square statistic is significant at 0.05 level. Hence, we conclude that Site and Platform are dependent.</a:t>
            </a:r>
          </a:p>
          <a:p>
            <a:pPr marL="285750" indent="-285750">
              <a:buFont typeface="Arial" panose="020B0604020202020204" pitchFamily="34" charset="0"/>
              <a:buChar char="•"/>
            </a:pPr>
            <a:r>
              <a:rPr lang="en-US" sz="1500" dirty="0" smtClean="0"/>
              <a:t>The Phi Coefficient is 0.9054, which implies a strong association between Site and Platform</a:t>
            </a:r>
          </a:p>
          <a:p>
            <a:pPr marL="285750" indent="-285750">
              <a:buFont typeface="Arial" panose="020B0604020202020204" pitchFamily="34" charset="0"/>
              <a:buChar char="•"/>
            </a:pPr>
            <a:r>
              <a:rPr lang="en-US" sz="1500" dirty="0" smtClean="0"/>
              <a:t>There </a:t>
            </a:r>
            <a:r>
              <a:rPr lang="en-US" sz="1500" dirty="0"/>
              <a:t>are no platforms other than iOS and iPhone for Tabular and </a:t>
            </a:r>
            <a:r>
              <a:rPr lang="en-US" sz="1500" dirty="0" smtClean="0"/>
              <a:t>Widgetry.</a:t>
            </a:r>
            <a:endParaRPr lang="en-US" sz="1500" dirty="0"/>
          </a:p>
          <a:p>
            <a:pPr marL="285750" indent="-285750">
              <a:buFont typeface="Arial" panose="020B0604020202020204" pitchFamily="34" charset="0"/>
              <a:buChar char="•"/>
            </a:pPr>
            <a:r>
              <a:rPr lang="en-US" sz="1500" dirty="0"/>
              <a:t>Botly has users only from Android platform</a:t>
            </a:r>
          </a:p>
          <a:p>
            <a:pPr marL="285750" indent="-285750">
              <a:buFont typeface="Arial" panose="020B0604020202020204" pitchFamily="34" charset="0"/>
              <a:buChar char="•"/>
            </a:pPr>
            <a:endParaRPr lang="en-US" sz="1500" dirty="0"/>
          </a:p>
        </p:txBody>
      </p:sp>
      <p:cxnSp>
        <p:nvCxnSpPr>
          <p:cNvPr id="6" name="Straight Arrow Connector 5"/>
          <p:cNvCxnSpPr/>
          <p:nvPr/>
        </p:nvCxnSpPr>
        <p:spPr>
          <a:xfrm flipH="1">
            <a:off x="10288459" y="1626919"/>
            <a:ext cx="1432488" cy="1686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152335" y="776010"/>
            <a:ext cx="11869134" cy="323165"/>
          </a:xfrm>
          <a:prstGeom prst="rect">
            <a:avLst/>
          </a:prstGeom>
          <a:noFill/>
        </p:spPr>
        <p:txBody>
          <a:bodyPr wrap="square" rtlCol="0">
            <a:spAutoFit/>
          </a:bodyPr>
          <a:lstStyle/>
          <a:p>
            <a:r>
              <a:rPr lang="en-US" sz="1500" dirty="0" smtClean="0"/>
              <a:t>Frequency Distribution of Site by Platform</a:t>
            </a:r>
            <a:endParaRPr lang="en-US" sz="1500" dirty="0"/>
          </a:p>
        </p:txBody>
      </p:sp>
    </p:spTree>
    <p:extLst>
      <p:ext uri="{BB962C8B-B14F-4D97-AF65-F5344CB8AC3E}">
        <p14:creationId xmlns:p14="http://schemas.microsoft.com/office/powerpoint/2010/main" val="1287097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Chi-square Test of Independence – Site vs Month:</a:t>
            </a:r>
            <a:endParaRPr lang="en-US" sz="3000" u="sng" dirty="0"/>
          </a:p>
        </p:txBody>
      </p:sp>
      <p:sp>
        <p:nvSpPr>
          <p:cNvPr id="5" name="TextBox 4"/>
          <p:cNvSpPr txBox="1"/>
          <p:nvPr/>
        </p:nvSpPr>
        <p:spPr>
          <a:xfrm>
            <a:off x="7709154" y="3911332"/>
            <a:ext cx="3924300" cy="2516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b="1" dirty="0" smtClean="0"/>
              <a:t>Probability</a:t>
            </a:r>
            <a:r>
              <a:rPr lang="en-US" sz="1500" dirty="0" smtClean="0"/>
              <a:t> value for the Chi-square statistic is 0.9097.</a:t>
            </a:r>
          </a:p>
          <a:p>
            <a:pPr marL="285750" indent="-285750">
              <a:lnSpc>
                <a:spcPct val="150000"/>
              </a:lnSpc>
              <a:buFont typeface="Arial" panose="020B0604020202020204" pitchFamily="34" charset="0"/>
              <a:buChar char="•"/>
            </a:pPr>
            <a:r>
              <a:rPr lang="en-US" sz="1500" dirty="0" smtClean="0"/>
              <a:t>The variables Site and Month are independent. </a:t>
            </a:r>
          </a:p>
          <a:p>
            <a:pPr marL="285750" indent="-285750">
              <a:lnSpc>
                <a:spcPct val="150000"/>
              </a:lnSpc>
              <a:buFont typeface="Arial" panose="020B0604020202020204" pitchFamily="34" charset="0"/>
              <a:buChar char="•"/>
            </a:pPr>
            <a:r>
              <a:rPr lang="en-US" sz="1500" dirty="0" smtClean="0"/>
              <a:t>It can be observed from the table that the customers from all sites are evenly distributed over all months.</a:t>
            </a:r>
            <a:endParaRPr lang="en-US" sz="1500" dirty="0"/>
          </a:p>
        </p:txBody>
      </p:sp>
      <p:pic>
        <p:nvPicPr>
          <p:cNvPr id="7" name="Picture 6"/>
          <p:cNvPicPr>
            <a:picLocks noChangeAspect="1"/>
          </p:cNvPicPr>
          <p:nvPr/>
        </p:nvPicPr>
        <p:blipFill>
          <a:blip r:embed="rId2"/>
          <a:stretch>
            <a:fillRect/>
          </a:stretch>
        </p:blipFill>
        <p:spPr>
          <a:xfrm>
            <a:off x="534499" y="1245094"/>
            <a:ext cx="6650074" cy="5332476"/>
          </a:xfrm>
          <a:prstGeom prst="rect">
            <a:avLst/>
          </a:prstGeom>
        </p:spPr>
      </p:pic>
      <p:pic>
        <p:nvPicPr>
          <p:cNvPr id="8" name="Picture 7"/>
          <p:cNvPicPr>
            <a:picLocks noChangeAspect="1"/>
          </p:cNvPicPr>
          <p:nvPr/>
        </p:nvPicPr>
        <p:blipFill>
          <a:blip r:embed="rId3"/>
          <a:stretch>
            <a:fillRect/>
          </a:stretch>
        </p:blipFill>
        <p:spPr>
          <a:xfrm>
            <a:off x="7709154" y="750894"/>
            <a:ext cx="3924300" cy="2800350"/>
          </a:xfrm>
          <a:prstGeom prst="rect">
            <a:avLst/>
          </a:prstGeom>
        </p:spPr>
      </p:pic>
      <p:cxnSp>
        <p:nvCxnSpPr>
          <p:cNvPr id="6" name="Straight Arrow Connector 5"/>
          <p:cNvCxnSpPr/>
          <p:nvPr/>
        </p:nvCxnSpPr>
        <p:spPr>
          <a:xfrm flipH="1">
            <a:off x="8918369" y="1864947"/>
            <a:ext cx="2303815" cy="22201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1945509" y="894028"/>
            <a:ext cx="6082210" cy="323165"/>
          </a:xfrm>
          <a:prstGeom prst="rect">
            <a:avLst/>
          </a:prstGeom>
          <a:noFill/>
        </p:spPr>
        <p:txBody>
          <a:bodyPr wrap="square" rtlCol="0">
            <a:spAutoFit/>
          </a:bodyPr>
          <a:lstStyle/>
          <a:p>
            <a:r>
              <a:rPr lang="en-US" sz="1500" dirty="0" smtClean="0"/>
              <a:t>Frequency Distribution of Site by Month</a:t>
            </a:r>
            <a:endParaRPr lang="en-US" sz="1500" dirty="0"/>
          </a:p>
        </p:txBody>
      </p:sp>
    </p:spTree>
    <p:extLst>
      <p:ext uri="{BB962C8B-B14F-4D97-AF65-F5344CB8AC3E}">
        <p14:creationId xmlns:p14="http://schemas.microsoft.com/office/powerpoint/2010/main" val="147031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152335" y="141822"/>
            <a:ext cx="11869134" cy="562266"/>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u="sng" dirty="0" smtClean="0"/>
              <a:t>Chi-square Test of Independence – Month vs Platform:</a:t>
            </a:r>
            <a:endParaRPr lang="en-US" sz="3000" u="sng" dirty="0"/>
          </a:p>
        </p:txBody>
      </p:sp>
      <p:sp>
        <p:nvSpPr>
          <p:cNvPr id="3" name="TextBox 2"/>
          <p:cNvSpPr txBox="1"/>
          <p:nvPr/>
        </p:nvSpPr>
        <p:spPr>
          <a:xfrm>
            <a:off x="8129301" y="3546760"/>
            <a:ext cx="3924300" cy="2708434"/>
          </a:xfrm>
          <a:prstGeom prst="rect">
            <a:avLst/>
          </a:prstGeom>
          <a:noFill/>
        </p:spPr>
        <p:txBody>
          <a:bodyPr wrap="square" rtlCol="0">
            <a:spAutoFit/>
          </a:bodyPr>
          <a:lstStyle/>
          <a:p>
            <a:pPr marL="285750" indent="-285750">
              <a:spcAft>
                <a:spcPts val="150"/>
              </a:spcAft>
              <a:buFont typeface="Arial" panose="020B0604020202020204" pitchFamily="34" charset="0"/>
              <a:buChar char="•"/>
            </a:pPr>
            <a:r>
              <a:rPr lang="en-US" sz="1500" b="1" dirty="0" smtClean="0"/>
              <a:t>Probability</a:t>
            </a:r>
            <a:r>
              <a:rPr lang="en-US" sz="1500" dirty="0" smtClean="0"/>
              <a:t> value for the Chi-square statistic is less than 0.001.</a:t>
            </a:r>
          </a:p>
          <a:p>
            <a:pPr marL="285750" indent="-285750">
              <a:spcAft>
                <a:spcPts val="150"/>
              </a:spcAft>
              <a:buFont typeface="Arial" panose="020B0604020202020204" pitchFamily="34" charset="0"/>
              <a:buChar char="•"/>
            </a:pPr>
            <a:r>
              <a:rPr lang="en-US" sz="1500" dirty="0" smtClean="0"/>
              <a:t>There is strong association between variables Month and Platform. </a:t>
            </a:r>
          </a:p>
          <a:p>
            <a:pPr marL="285750" indent="-285750">
              <a:spcAft>
                <a:spcPts val="150"/>
              </a:spcAft>
              <a:buFont typeface="Arial" panose="020B0604020202020204" pitchFamily="34" charset="0"/>
              <a:buChar char="•"/>
            </a:pPr>
            <a:r>
              <a:rPr lang="en-US" sz="1500" dirty="0" smtClean="0"/>
              <a:t>There are no users from platforms: Macintosh, Other, iPad, and iPhone from June to December.</a:t>
            </a:r>
          </a:p>
          <a:p>
            <a:pPr marL="285750" indent="-285750">
              <a:spcAft>
                <a:spcPts val="150"/>
              </a:spcAft>
              <a:buFont typeface="Arial" panose="020B0604020202020204" pitchFamily="34" charset="0"/>
              <a:buChar char="•"/>
            </a:pPr>
            <a:r>
              <a:rPr lang="en-US" sz="1500" dirty="0" smtClean="0"/>
              <a:t>There are no users from Platforms ChromeOS, MacOSX, Unknown, WindowsPhone, and iOS in the month January. </a:t>
            </a:r>
            <a:endParaRPr lang="en-US" sz="1500" dirty="0"/>
          </a:p>
        </p:txBody>
      </p:sp>
      <p:pic>
        <p:nvPicPr>
          <p:cNvPr id="6" name="Picture 5"/>
          <p:cNvPicPr>
            <a:picLocks noChangeAspect="1"/>
          </p:cNvPicPr>
          <p:nvPr/>
        </p:nvPicPr>
        <p:blipFill>
          <a:blip r:embed="rId2"/>
          <a:stretch>
            <a:fillRect/>
          </a:stretch>
        </p:blipFill>
        <p:spPr>
          <a:xfrm>
            <a:off x="216598" y="704088"/>
            <a:ext cx="7768047" cy="5907024"/>
          </a:xfrm>
          <a:prstGeom prst="rect">
            <a:avLst/>
          </a:prstGeom>
        </p:spPr>
      </p:pic>
      <p:pic>
        <p:nvPicPr>
          <p:cNvPr id="8" name="Picture 7"/>
          <p:cNvPicPr>
            <a:picLocks noChangeAspect="1"/>
          </p:cNvPicPr>
          <p:nvPr/>
        </p:nvPicPr>
        <p:blipFill>
          <a:blip r:embed="rId3"/>
          <a:stretch>
            <a:fillRect/>
          </a:stretch>
        </p:blipFill>
        <p:spPr>
          <a:xfrm>
            <a:off x="8220265" y="704088"/>
            <a:ext cx="3742373" cy="2563082"/>
          </a:xfrm>
          <a:prstGeom prst="rect">
            <a:avLst/>
          </a:prstGeom>
        </p:spPr>
      </p:pic>
      <p:cxnSp>
        <p:nvCxnSpPr>
          <p:cNvPr id="7" name="Straight Arrow Connector 6"/>
          <p:cNvCxnSpPr/>
          <p:nvPr/>
        </p:nvCxnSpPr>
        <p:spPr>
          <a:xfrm flipH="1">
            <a:off x="9369631" y="1722443"/>
            <a:ext cx="2208815" cy="18243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070124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1353</TotalTime>
  <Words>1947</Words>
  <Application>Microsoft Office PowerPoint</Application>
  <PresentationFormat>Widescreen</PresentationFormat>
  <Paragraphs>156</Paragraphs>
  <Slides>23</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Century Gothic</vt:lpstr>
      <vt:lpstr>Wingdings</vt:lpstr>
      <vt:lpstr>Wingdings 3</vt:lpstr>
      <vt:lpstr>Ion</vt:lpstr>
      <vt:lpstr>Document</vt:lpstr>
      <vt:lpstr>PowerPoint Presentation</vt:lpstr>
      <vt:lpstr>Scope:</vt:lpstr>
      <vt:lpstr>PowerPoint Presentation</vt:lpstr>
      <vt:lpstr>PowerPoint Presentation</vt:lpstr>
      <vt:lpstr>PowerPoint Presentation</vt:lpstr>
      <vt:lpstr>Frequency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Krishnakanth Panakarajupally</dc:creator>
  <cp:lastModifiedBy>Krishnakanth Panakarajupally</cp:lastModifiedBy>
  <cp:revision>619</cp:revision>
  <dcterms:created xsi:type="dcterms:W3CDTF">2015-01-30T23:43:53Z</dcterms:created>
  <dcterms:modified xsi:type="dcterms:W3CDTF">2015-03-14T03:51:22Z</dcterms:modified>
</cp:coreProperties>
</file>